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303" r:id="rId4"/>
    <p:sldId id="259" r:id="rId5"/>
    <p:sldId id="304" r:id="rId6"/>
    <p:sldId id="288" r:id="rId7"/>
    <p:sldId id="296" r:id="rId8"/>
    <p:sldId id="284" r:id="rId9"/>
    <p:sldId id="297" r:id="rId10"/>
    <p:sldId id="285" r:id="rId11"/>
    <p:sldId id="269" r:id="rId12"/>
    <p:sldId id="271" r:id="rId13"/>
    <p:sldId id="273" r:id="rId14"/>
    <p:sldId id="277" r:id="rId15"/>
    <p:sldId id="286" r:id="rId16"/>
    <p:sldId id="298" r:id="rId17"/>
    <p:sldId id="301" r:id="rId18"/>
    <p:sldId id="302" r:id="rId19"/>
    <p:sldId id="290" r:id="rId20"/>
    <p:sldId id="291" r:id="rId21"/>
    <p:sldId id="292" r:id="rId22"/>
    <p:sldId id="300" r:id="rId23"/>
    <p:sldId id="287" r:id="rId24"/>
    <p:sldId id="294" r:id="rId25"/>
    <p:sldId id="257" r:id="rId26"/>
  </p:sldIdLst>
  <p:sldSz cx="9144000" cy="6858000" type="screen4x3"/>
  <p:notesSz cx="9926638" cy="6797675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92" autoAdjust="0"/>
  </p:normalViewPr>
  <p:slideViewPr>
    <p:cSldViewPr>
      <p:cViewPr>
        <p:scale>
          <a:sx n="100" d="100"/>
          <a:sy n="100" d="100"/>
        </p:scale>
        <p:origin x="19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125" cy="34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622926" y="1"/>
            <a:ext cx="4302125" cy="34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BA38AC1-3D14-4652-9DBC-D3184A4A0E95}" type="datetimeFigureOut">
              <a:rPr lang="tr-TR"/>
              <a:pPr>
                <a:defRPr/>
              </a:pPr>
              <a:t>28.11.2019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1" y="6457155"/>
            <a:ext cx="4302125" cy="3389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622926" y="6457155"/>
            <a:ext cx="4302125" cy="3389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1FC85EE-CDAF-4F82-8BCA-4A832C1D6FA0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69104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125" cy="34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622926" y="1"/>
            <a:ext cx="4302125" cy="34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1E3488C-ADD3-4CB9-9E50-7F5845D91867}" type="datetimeFigureOut">
              <a:rPr lang="tr-TR"/>
              <a:pPr>
                <a:defRPr/>
              </a:pPr>
              <a:t>28.11.2019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92188" y="3228578"/>
            <a:ext cx="7942262" cy="305990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1" y="6457155"/>
            <a:ext cx="4302125" cy="3389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622926" y="6457155"/>
            <a:ext cx="4302125" cy="3389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1376256-1147-41DA-BD75-99C3F367C522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4983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98E89-F6C9-4FBE-94AE-3729E7A4320A}" type="datetime1">
              <a:rPr lang="tr-TR"/>
              <a:pPr>
                <a:defRPr/>
              </a:pPr>
              <a:t>28.11.2019</a:t>
            </a:fld>
            <a:endParaRPr lang="tr-T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4D735-A4B5-4342-A757-748356A2A3A5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864FD-D5BB-4E3E-9EBD-96B51CC6FA0E}" type="datetime1">
              <a:rPr lang="tr-TR"/>
              <a:pPr>
                <a:defRPr/>
              </a:pPr>
              <a:t>28.11.2019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82F8A-E178-46C9-BEA1-9BE8797620DE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50C77-0020-4160-9644-BBAF8455B305}" type="datetime1">
              <a:rPr lang="tr-TR"/>
              <a:pPr>
                <a:defRPr/>
              </a:pPr>
              <a:t>28.11.2019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01384-B422-40C3-886A-D8B2051AE260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452FE-686C-4B80-B37C-2C85054F0A06}" type="datetime1">
              <a:rPr lang="tr-TR"/>
              <a:pPr>
                <a:defRPr/>
              </a:pPr>
              <a:t>28.11.2019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E4414-5158-4A65-B2F0-63879BA1777F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FC050-5475-42E0-83F0-62197370A02D}" type="datetime1">
              <a:rPr lang="tr-TR"/>
              <a:pPr>
                <a:defRPr/>
              </a:pPr>
              <a:t>28.11.2019</a:t>
            </a:fld>
            <a:endParaRPr lang="tr-T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F7746-9910-4E8F-B51D-AAD32191DA88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60B5B-C73F-4C18-8D64-3A189E318317}" type="datetime1">
              <a:rPr lang="tr-TR"/>
              <a:pPr>
                <a:defRPr/>
              </a:pPr>
              <a:t>28.11.2019</a:t>
            </a:fld>
            <a:endParaRPr lang="tr-T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8E9BA-5EF0-4DCF-B72B-554797AE2697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77C86-110F-41C5-A171-3EAB7647248C}" type="datetime1">
              <a:rPr lang="tr-TR"/>
              <a:pPr>
                <a:defRPr/>
              </a:pPr>
              <a:t>28.11.2019</a:t>
            </a:fld>
            <a:endParaRPr lang="tr-TR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B1939-7867-4799-8AC9-CEF52CA827A6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8185F-06B0-4AD1-B5A9-B27AC56725CE}" type="datetime1">
              <a:rPr lang="tr-TR"/>
              <a:pPr>
                <a:defRPr/>
              </a:pPr>
              <a:t>28.11.2019</a:t>
            </a:fld>
            <a:endParaRPr lang="tr-T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7B8EF-5E65-48D8-B01A-7B97950874B7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B8D4D-88D8-4474-85C7-D875AE26EF94}" type="datetime1">
              <a:rPr lang="tr-TR"/>
              <a:pPr>
                <a:defRPr/>
              </a:pPr>
              <a:t>28.11.2019</a:t>
            </a:fld>
            <a:endParaRPr lang="tr-TR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FAE4B-A331-4869-9831-B612AE26625D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A47BF-DAE3-4F01-84DC-3FBED1351AB7}" type="datetime1">
              <a:rPr lang="tr-TR"/>
              <a:pPr>
                <a:defRPr/>
              </a:pPr>
              <a:t>28.11.2019</a:t>
            </a:fld>
            <a:endParaRPr lang="tr-TR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1DE9F-3091-4E9F-B2D6-A0B580A8E704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dirty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517BB-0B94-415E-9DEC-5130B8D2368A}" type="datetime1">
              <a:rPr lang="tr-TR"/>
              <a:pPr>
                <a:defRPr/>
              </a:pPr>
              <a:t>28.11.2019</a:t>
            </a:fld>
            <a:endParaRPr lang="tr-T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9FBA9-8B74-46C7-B437-F31F0BCA69B4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60045A-FB0D-4928-82FF-430E03C857A7}" type="datetime1">
              <a:rPr lang="tr-TR"/>
              <a:pPr>
                <a:defRPr/>
              </a:pPr>
              <a:t>28.11.2019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840E85-6366-4FB3-8B72-EF759BBDC5DA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49" r:id="rId2"/>
    <p:sldLayoutId id="2147483757" r:id="rId3"/>
    <p:sldLayoutId id="2147483750" r:id="rId4"/>
    <p:sldLayoutId id="2147483758" r:id="rId5"/>
    <p:sldLayoutId id="2147483751" r:id="rId6"/>
    <p:sldLayoutId id="2147483752" r:id="rId7"/>
    <p:sldLayoutId id="2147483759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0.JP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ebbis.meb.gov.tr/" TargetMode="Externa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microsoft.com/office/2007/relationships/hdphoto" Target="../media/hdphoto1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532356" y="1628800"/>
            <a:ext cx="4338046" cy="61555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(Strateji </a:t>
            </a:r>
            <a:r>
              <a:rPr lang="tr-TR" sz="2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Geliştirme </a:t>
            </a:r>
            <a:r>
              <a:rPr lang="tr-TR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Bölümü)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907704" y="3861048"/>
            <a:ext cx="5282408" cy="7848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MEBBİS Veri Girişi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801483" y="5157192"/>
            <a:ext cx="740811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BİLGİLENDİRME TOPLANTISI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7293118" y="6371361"/>
            <a:ext cx="1063112" cy="27699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KASIM </a:t>
            </a:r>
            <a:r>
              <a:rPr lang="tr-TR" sz="1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2019</a:t>
            </a:r>
            <a:endParaRPr lang="tr-TR" sz="1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15366" name="Metin kutusu 1"/>
          <p:cNvSpPr txBox="1">
            <a:spLocks noChangeArrowheads="1"/>
          </p:cNvSpPr>
          <p:nvPr/>
        </p:nvSpPr>
        <p:spPr bwMode="auto">
          <a:xfrm>
            <a:off x="1928813" y="2714625"/>
            <a:ext cx="554513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000" b="1" dirty="0">
                <a:solidFill>
                  <a:srgbClr val="FF0000"/>
                </a:solidFill>
              </a:rPr>
              <a:t>ÖZEL ÖĞRETİM KURUMLARI</a:t>
            </a:r>
          </a:p>
        </p:txBody>
      </p:sp>
      <p:pic>
        <p:nvPicPr>
          <p:cNvPr id="9" name="Picture 16" descr="bakanlik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623" y="394362"/>
            <a:ext cx="837320" cy="826156"/>
          </a:xfrm>
          <a:prstGeom prst="rect">
            <a:avLst/>
          </a:prstGeom>
        </p:spPr>
      </p:pic>
      <p:pic>
        <p:nvPicPr>
          <p:cNvPr id="10" name="Picture 18" descr="logo enkalt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9" y="394362"/>
            <a:ext cx="1212790" cy="959686"/>
          </a:xfrm>
          <a:prstGeom prst="rect">
            <a:avLst/>
          </a:prstGeom>
        </p:spPr>
      </p:pic>
      <p:sp>
        <p:nvSpPr>
          <p:cNvPr id="11" name="6 Yuvarlatılmış Dikdörtgen"/>
          <p:cNvSpPr/>
          <p:nvPr/>
        </p:nvSpPr>
        <p:spPr>
          <a:xfrm>
            <a:off x="1296785" y="531167"/>
            <a:ext cx="6751923" cy="414535"/>
          </a:xfrm>
          <a:prstGeom prst="roundRect">
            <a:avLst/>
          </a:prstGeom>
          <a:solidFill>
            <a:srgbClr val="00B0F0"/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" name="5 Metin kutusu"/>
          <p:cNvSpPr txBox="1"/>
          <p:nvPr/>
        </p:nvSpPr>
        <p:spPr>
          <a:xfrm>
            <a:off x="1276070" y="553768"/>
            <a:ext cx="6768752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tr-TR" spc="3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ESKİŞEHİR İL MİLLÎ EĞİTİM MÜDÜRLÜĞÜ</a:t>
            </a:r>
            <a:endParaRPr lang="tr-TR" spc="3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810" y="1793699"/>
            <a:ext cx="6411670" cy="4899777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MEBBİS Veri Girişi</a:t>
            </a:r>
          </a:p>
        </p:txBody>
      </p:sp>
      <p:sp>
        <p:nvSpPr>
          <p:cNvPr id="26626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cs typeface="Arial" charset="0"/>
              </a:rPr>
              <a:t>Sayfa </a:t>
            </a:r>
            <a:fld id="{B4D1DA67-2C41-4A16-A7FB-B1B31554E65C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tr-TR">
              <a:cs typeface="Arial" charset="0"/>
            </a:endParaRPr>
          </a:p>
        </p:txBody>
      </p:sp>
      <p:sp>
        <p:nvSpPr>
          <p:cNvPr id="26627" name="6 Metin kutusu"/>
          <p:cNvSpPr txBox="1">
            <a:spLocks noChangeArrowheads="1"/>
          </p:cNvSpPr>
          <p:nvPr/>
        </p:nvSpPr>
        <p:spPr bwMode="auto">
          <a:xfrm>
            <a:off x="1814463" y="696631"/>
            <a:ext cx="63579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1600" b="1" dirty="0">
                <a:solidFill>
                  <a:srgbClr val="002060"/>
                </a:solidFill>
              </a:rPr>
              <a:t> MOTORLU </a:t>
            </a:r>
            <a:r>
              <a:rPr lang="tr-TR" sz="1600" b="1" dirty="0" smtClean="0">
                <a:solidFill>
                  <a:srgbClr val="002060"/>
                </a:solidFill>
              </a:rPr>
              <a:t>TAŞITLAR SÜRÜCÜLERİ </a:t>
            </a:r>
            <a:r>
              <a:rPr lang="tr-TR" sz="1600" b="1" dirty="0">
                <a:solidFill>
                  <a:srgbClr val="002060"/>
                </a:solidFill>
              </a:rPr>
              <a:t>KURSU (</a:t>
            </a:r>
            <a:r>
              <a:rPr lang="tr-TR" sz="1600" b="1" dirty="0">
                <a:solidFill>
                  <a:srgbClr val="FF0000"/>
                </a:solidFill>
              </a:rPr>
              <a:t>MTSK</a:t>
            </a:r>
            <a:r>
              <a:rPr lang="tr-TR" sz="1600" b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26629" name="11 Metin kutusu"/>
          <p:cNvSpPr txBox="1">
            <a:spLocks noChangeArrowheads="1"/>
          </p:cNvSpPr>
          <p:nvPr/>
        </p:nvSpPr>
        <p:spPr bwMode="auto">
          <a:xfrm>
            <a:off x="235987" y="1324114"/>
            <a:ext cx="27518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1600" b="1" dirty="0" smtClean="0">
                <a:solidFill>
                  <a:srgbClr val="7030A0"/>
                </a:solidFill>
              </a:rPr>
              <a:t>Kursiyer </a:t>
            </a:r>
            <a:r>
              <a:rPr lang="tr-TR" sz="1600" b="1" dirty="0">
                <a:solidFill>
                  <a:srgbClr val="7030A0"/>
                </a:solidFill>
              </a:rPr>
              <a:t>Öğrenci Durumu</a:t>
            </a:r>
          </a:p>
        </p:txBody>
      </p:sp>
      <p:pic>
        <p:nvPicPr>
          <p:cNvPr id="7" name="Picture 16" descr="bakanlik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395648"/>
            <a:ext cx="837320" cy="826156"/>
          </a:xfrm>
          <a:prstGeom prst="rect">
            <a:avLst/>
          </a:prstGeom>
        </p:spPr>
      </p:pic>
      <p:pic>
        <p:nvPicPr>
          <p:cNvPr id="8" name="Picture 18" descr="logo enkalt.pn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86" y="426942"/>
            <a:ext cx="1212790" cy="959686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68940"/>
            <a:ext cx="2647950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132856"/>
            <a:ext cx="8189912" cy="35052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MEBBİS Veri Girişi</a:t>
            </a:r>
          </a:p>
        </p:txBody>
      </p:sp>
      <p:sp>
        <p:nvSpPr>
          <p:cNvPr id="27650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cs typeface="Arial" charset="0"/>
              </a:rPr>
              <a:t>Sayfa </a:t>
            </a:r>
            <a:fld id="{9E3EB25A-E683-4712-84AB-FBADE029490B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tr-TR">
              <a:cs typeface="Arial" charset="0"/>
            </a:endParaRPr>
          </a:p>
        </p:txBody>
      </p:sp>
      <p:sp>
        <p:nvSpPr>
          <p:cNvPr id="27651" name="6 Metin kutusu"/>
          <p:cNvSpPr txBox="1">
            <a:spLocks noChangeArrowheads="1"/>
          </p:cNvSpPr>
          <p:nvPr/>
        </p:nvSpPr>
        <p:spPr bwMode="auto">
          <a:xfrm>
            <a:off x="428624" y="1393689"/>
            <a:ext cx="81438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tr-TR" sz="1400" b="1" dirty="0" smtClean="0"/>
              <a:t>MTSK </a:t>
            </a:r>
            <a:r>
              <a:rPr lang="tr-TR" sz="1400" b="1" dirty="0"/>
              <a:t>öğretmen sayıları girişi yapılırken </a:t>
            </a:r>
            <a:r>
              <a:rPr lang="tr-TR" sz="1400" b="1" u="sng" dirty="0">
                <a:solidFill>
                  <a:srgbClr val="FF0000"/>
                </a:solidFill>
              </a:rPr>
              <a:t>Öğretmen ve Öğretici Durumu </a:t>
            </a:r>
            <a:r>
              <a:rPr lang="tr-TR" sz="1400" b="1" dirty="0"/>
              <a:t>ekranı ile </a:t>
            </a:r>
            <a:r>
              <a:rPr lang="tr-TR" sz="1400" b="1" u="sng" dirty="0" smtClean="0">
                <a:solidFill>
                  <a:srgbClr val="FF0000"/>
                </a:solidFill>
              </a:rPr>
              <a:t>Öğretmen/Öğretici </a:t>
            </a:r>
            <a:r>
              <a:rPr lang="tr-TR" sz="1400" b="1" u="sng" dirty="0">
                <a:solidFill>
                  <a:srgbClr val="FF0000"/>
                </a:solidFill>
              </a:rPr>
              <a:t>(</a:t>
            </a:r>
            <a:r>
              <a:rPr lang="tr-TR" sz="1400" b="1" u="sng" dirty="0" smtClean="0">
                <a:solidFill>
                  <a:srgbClr val="FF0000"/>
                </a:solidFill>
              </a:rPr>
              <a:t>MTSK Branş</a:t>
            </a:r>
            <a:r>
              <a:rPr lang="tr-TR" sz="1400" b="1" u="sng" dirty="0">
                <a:solidFill>
                  <a:srgbClr val="FF0000"/>
                </a:solidFill>
              </a:rPr>
              <a:t>) </a:t>
            </a:r>
            <a:r>
              <a:rPr lang="tr-TR" sz="1400" b="1" dirty="0"/>
              <a:t>ekranı birbirlerine eşit olmalıdır. Aksi durumda onaylama işlemi gerçekleşmez.</a:t>
            </a:r>
          </a:p>
        </p:txBody>
      </p:sp>
      <p:sp>
        <p:nvSpPr>
          <p:cNvPr id="27652" name="7 Metin kutusu"/>
          <p:cNvSpPr txBox="1">
            <a:spLocks noChangeArrowheads="1"/>
          </p:cNvSpPr>
          <p:nvPr/>
        </p:nvSpPr>
        <p:spPr bwMode="auto">
          <a:xfrm>
            <a:off x="1433337" y="1073526"/>
            <a:ext cx="223224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rgbClr val="7030A0"/>
                </a:solidFill>
              </a:rPr>
              <a:t>Öğretmen Durumu</a:t>
            </a:r>
          </a:p>
        </p:txBody>
      </p:sp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0125" y="4003653"/>
            <a:ext cx="6985000" cy="28416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Picture 16" descr="bakanlik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291" y="410715"/>
            <a:ext cx="837320" cy="826156"/>
          </a:xfrm>
          <a:prstGeom prst="rect">
            <a:avLst/>
          </a:prstGeom>
        </p:spPr>
      </p:pic>
      <p:pic>
        <p:nvPicPr>
          <p:cNvPr id="9" name="Picture 18" descr="logo enkalt.pn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8" y="434003"/>
            <a:ext cx="1212790" cy="959686"/>
          </a:xfrm>
          <a:prstGeom prst="rect">
            <a:avLst/>
          </a:prstGeom>
        </p:spPr>
      </p:pic>
      <p:sp>
        <p:nvSpPr>
          <p:cNvPr id="10" name="6 Metin kutusu"/>
          <p:cNvSpPr txBox="1">
            <a:spLocks noChangeArrowheads="1"/>
          </p:cNvSpPr>
          <p:nvPr/>
        </p:nvSpPr>
        <p:spPr bwMode="auto">
          <a:xfrm>
            <a:off x="1827580" y="638984"/>
            <a:ext cx="63579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1600" b="1" dirty="0">
                <a:solidFill>
                  <a:srgbClr val="002060"/>
                </a:solidFill>
              </a:rPr>
              <a:t> MOTORLU </a:t>
            </a:r>
            <a:r>
              <a:rPr lang="tr-TR" sz="1600" b="1" dirty="0" smtClean="0">
                <a:solidFill>
                  <a:srgbClr val="002060"/>
                </a:solidFill>
              </a:rPr>
              <a:t>TAŞITLAR SÜRÜCÜLERİ </a:t>
            </a:r>
            <a:r>
              <a:rPr lang="tr-TR" sz="1600" b="1" dirty="0">
                <a:solidFill>
                  <a:srgbClr val="002060"/>
                </a:solidFill>
              </a:rPr>
              <a:t>KURSU (</a:t>
            </a:r>
            <a:r>
              <a:rPr lang="tr-TR" sz="1600" b="1" dirty="0">
                <a:solidFill>
                  <a:srgbClr val="FF0000"/>
                </a:solidFill>
              </a:rPr>
              <a:t>MTSK</a:t>
            </a:r>
            <a:r>
              <a:rPr lang="tr-TR" sz="1600" b="1" dirty="0">
                <a:solidFill>
                  <a:srgbClr val="00206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MEBBİS Veri Girişi</a:t>
            </a:r>
          </a:p>
        </p:txBody>
      </p:sp>
      <p:sp>
        <p:nvSpPr>
          <p:cNvPr id="28674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cs typeface="Arial" charset="0"/>
              </a:rPr>
              <a:t>Sayfa </a:t>
            </a:r>
            <a:fld id="{14A0BF40-904D-4C0C-9161-19304677A672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tr-TR">
              <a:cs typeface="Arial" charset="0"/>
            </a:endParaRPr>
          </a:p>
        </p:txBody>
      </p:sp>
      <p:sp>
        <p:nvSpPr>
          <p:cNvPr id="28675" name="7 Metin kutusu"/>
          <p:cNvSpPr txBox="1">
            <a:spLocks noChangeArrowheads="1"/>
          </p:cNvSpPr>
          <p:nvPr/>
        </p:nvSpPr>
        <p:spPr bwMode="auto">
          <a:xfrm>
            <a:off x="1691680" y="1050859"/>
            <a:ext cx="4143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600" b="1" dirty="0" smtClean="0">
                <a:solidFill>
                  <a:srgbClr val="7030A0"/>
                </a:solidFill>
              </a:rPr>
              <a:t>Personel </a:t>
            </a:r>
            <a:r>
              <a:rPr lang="tr-TR" sz="1600" b="1" dirty="0">
                <a:solidFill>
                  <a:srgbClr val="7030A0"/>
                </a:solidFill>
              </a:rPr>
              <a:t>Durumu</a:t>
            </a:r>
          </a:p>
        </p:txBody>
      </p:sp>
      <p:pic>
        <p:nvPicPr>
          <p:cNvPr id="6" name="Picture 16" descr="bakanlik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124" y="422472"/>
            <a:ext cx="837320" cy="826156"/>
          </a:xfrm>
          <a:prstGeom prst="rect">
            <a:avLst/>
          </a:prstGeom>
        </p:spPr>
      </p:pic>
      <p:pic>
        <p:nvPicPr>
          <p:cNvPr id="7" name="Picture 18" descr="logo enkalt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8" y="428877"/>
            <a:ext cx="1212790" cy="959686"/>
          </a:xfrm>
          <a:prstGeom prst="rect">
            <a:avLst/>
          </a:prstGeom>
        </p:spPr>
      </p:pic>
      <p:sp>
        <p:nvSpPr>
          <p:cNvPr id="8" name="6 Metin kutusu"/>
          <p:cNvSpPr txBox="1">
            <a:spLocks noChangeArrowheads="1"/>
          </p:cNvSpPr>
          <p:nvPr/>
        </p:nvSpPr>
        <p:spPr bwMode="auto">
          <a:xfrm>
            <a:off x="1827580" y="638984"/>
            <a:ext cx="63579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1600" b="1" dirty="0">
                <a:solidFill>
                  <a:srgbClr val="002060"/>
                </a:solidFill>
              </a:rPr>
              <a:t> MOTORLU </a:t>
            </a:r>
            <a:r>
              <a:rPr lang="tr-TR" sz="1600" b="1" dirty="0" smtClean="0">
                <a:solidFill>
                  <a:srgbClr val="002060"/>
                </a:solidFill>
              </a:rPr>
              <a:t>TAŞITLAR SÜRÜCÜLERİ </a:t>
            </a:r>
            <a:r>
              <a:rPr lang="tr-TR" sz="1600" b="1" dirty="0">
                <a:solidFill>
                  <a:srgbClr val="002060"/>
                </a:solidFill>
              </a:rPr>
              <a:t>KURSU (</a:t>
            </a:r>
            <a:r>
              <a:rPr lang="tr-TR" sz="1600" b="1" dirty="0">
                <a:solidFill>
                  <a:srgbClr val="FF0000"/>
                </a:solidFill>
              </a:rPr>
              <a:t>MTSK</a:t>
            </a:r>
            <a:r>
              <a:rPr lang="tr-TR" sz="1600" b="1" dirty="0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67" y="1462301"/>
            <a:ext cx="2638425" cy="513678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892" y="2397407"/>
            <a:ext cx="5868143" cy="2399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MEBBİS Veri Girişi</a:t>
            </a:r>
          </a:p>
        </p:txBody>
      </p:sp>
      <p:sp>
        <p:nvSpPr>
          <p:cNvPr id="29698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cs typeface="Arial" charset="0"/>
              </a:rPr>
              <a:t>Sayfa </a:t>
            </a:r>
            <a:fld id="{B1C078B7-FFBD-4F80-A78F-7742EFB48F29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tr-TR">
              <a:cs typeface="Arial" charset="0"/>
            </a:endParaRPr>
          </a:p>
        </p:txBody>
      </p:sp>
      <p:sp>
        <p:nvSpPr>
          <p:cNvPr id="29699" name="5 Metin kutusu"/>
          <p:cNvSpPr txBox="1">
            <a:spLocks noChangeArrowheads="1"/>
          </p:cNvSpPr>
          <p:nvPr/>
        </p:nvSpPr>
        <p:spPr bwMode="auto">
          <a:xfrm>
            <a:off x="1569111" y="761938"/>
            <a:ext cx="3352601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1600" b="1" dirty="0">
                <a:solidFill>
                  <a:srgbClr val="002060"/>
                </a:solidFill>
              </a:rPr>
              <a:t> MUHTELİF KURSLAR</a:t>
            </a:r>
          </a:p>
        </p:txBody>
      </p:sp>
      <p:sp>
        <p:nvSpPr>
          <p:cNvPr id="29700" name="Metin kutusu 1"/>
          <p:cNvSpPr txBox="1">
            <a:spLocks noChangeArrowheads="1"/>
          </p:cNvSpPr>
          <p:nvPr/>
        </p:nvSpPr>
        <p:spPr bwMode="auto">
          <a:xfrm>
            <a:off x="354070" y="1167114"/>
            <a:ext cx="81899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tr-TR" sz="1600" b="1" dirty="0"/>
              <a:t>	Muhtelif kursların kurslarını seçmek için </a:t>
            </a:r>
            <a:r>
              <a:rPr lang="tr-TR" sz="1600" b="1" dirty="0" smtClean="0"/>
              <a:t>Özel Öğretim Kurumları bölümünden </a:t>
            </a:r>
            <a:r>
              <a:rPr lang="tr-TR" sz="1600" b="1" dirty="0"/>
              <a:t>Muhtelif kursları seçerek </a:t>
            </a:r>
            <a:r>
              <a:rPr lang="tr-TR" sz="1600" b="1" dirty="0" smtClean="0"/>
              <a:t>seçilebilecek </a:t>
            </a:r>
            <a:r>
              <a:rPr lang="tr-TR" sz="1600" b="1" dirty="0"/>
              <a:t>kurslardan sağa «ekle» butonuyla seçilmiş bulunan kurslara aktarılır. Kaydet butonuyla kaydedilerek çıkılır.</a:t>
            </a:r>
          </a:p>
        </p:txBody>
      </p:sp>
      <p:pic>
        <p:nvPicPr>
          <p:cNvPr id="7" name="Picture 16" descr="bakanlik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01109"/>
            <a:ext cx="837320" cy="826156"/>
          </a:xfrm>
          <a:prstGeom prst="rect">
            <a:avLst/>
          </a:prstGeom>
        </p:spPr>
      </p:pic>
      <p:pic>
        <p:nvPicPr>
          <p:cNvPr id="8" name="Picture 18" descr="logo enkalt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1" y="389989"/>
            <a:ext cx="1212790" cy="959686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1" y="2205039"/>
            <a:ext cx="2417730" cy="446432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522559"/>
            <a:ext cx="1200150" cy="2095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3010337"/>
            <a:ext cx="5914999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MEBBİS Veri Girişi</a:t>
            </a:r>
          </a:p>
        </p:txBody>
      </p:sp>
      <p:sp>
        <p:nvSpPr>
          <p:cNvPr id="30722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cs typeface="Arial" charset="0"/>
              </a:rPr>
              <a:t>Sayfa </a:t>
            </a:r>
            <a:fld id="{C7BA981D-6000-404C-BD72-5AD07282F006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tr-TR">
              <a:cs typeface="Arial" charset="0"/>
            </a:endParaRPr>
          </a:p>
        </p:txBody>
      </p:sp>
      <p:sp>
        <p:nvSpPr>
          <p:cNvPr id="30724" name="7 Metin kutusu"/>
          <p:cNvSpPr txBox="1">
            <a:spLocks noChangeArrowheads="1"/>
          </p:cNvSpPr>
          <p:nvPr/>
        </p:nvSpPr>
        <p:spPr bwMode="auto">
          <a:xfrm>
            <a:off x="183310" y="1301022"/>
            <a:ext cx="244827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1600" b="1" dirty="0" smtClean="0">
                <a:solidFill>
                  <a:srgbClr val="7030A0"/>
                </a:solidFill>
              </a:rPr>
              <a:t>Kursiyer </a:t>
            </a:r>
            <a:r>
              <a:rPr lang="tr-TR" sz="1600" b="1" dirty="0">
                <a:solidFill>
                  <a:srgbClr val="7030A0"/>
                </a:solidFill>
              </a:rPr>
              <a:t>Öğrenciler</a:t>
            </a: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772816"/>
            <a:ext cx="8666163" cy="47529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16" descr="bakanlik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043" y="415784"/>
            <a:ext cx="837320" cy="826156"/>
          </a:xfrm>
          <a:prstGeom prst="rect">
            <a:avLst/>
          </a:prstGeom>
        </p:spPr>
      </p:pic>
      <p:pic>
        <p:nvPicPr>
          <p:cNvPr id="7" name="Picture 18" descr="logo enkalt.pn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1" y="404664"/>
            <a:ext cx="1212790" cy="959686"/>
          </a:xfrm>
          <a:prstGeom prst="rect">
            <a:avLst/>
          </a:prstGeom>
        </p:spPr>
      </p:pic>
      <p:sp>
        <p:nvSpPr>
          <p:cNvPr id="8" name="5 Metin kutusu"/>
          <p:cNvSpPr txBox="1">
            <a:spLocks noChangeArrowheads="1"/>
          </p:cNvSpPr>
          <p:nvPr/>
        </p:nvSpPr>
        <p:spPr bwMode="auto">
          <a:xfrm>
            <a:off x="2339752" y="683775"/>
            <a:ext cx="3352601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1600" b="1" dirty="0">
                <a:solidFill>
                  <a:srgbClr val="002060"/>
                </a:solidFill>
              </a:rPr>
              <a:t> MUHTELİF KURSLAR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MEBBİS Veri Girişi</a:t>
            </a:r>
          </a:p>
        </p:txBody>
      </p:sp>
      <p:sp>
        <p:nvSpPr>
          <p:cNvPr id="31746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cs typeface="Arial" charset="0"/>
              </a:rPr>
              <a:t>Sayfa </a:t>
            </a:r>
            <a:fld id="{34DEF910-F770-4565-856A-CC9C9986E1A4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tr-TR">
              <a:cs typeface="Arial" charset="0"/>
            </a:endParaRPr>
          </a:p>
        </p:txBody>
      </p:sp>
      <p:sp>
        <p:nvSpPr>
          <p:cNvPr id="31747" name="7 Metin kutusu"/>
          <p:cNvSpPr txBox="1">
            <a:spLocks noChangeArrowheads="1"/>
          </p:cNvSpPr>
          <p:nvPr/>
        </p:nvSpPr>
        <p:spPr bwMode="auto">
          <a:xfrm>
            <a:off x="482738" y="1230820"/>
            <a:ext cx="4143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600" b="1" dirty="0" smtClean="0">
                <a:solidFill>
                  <a:srgbClr val="7030A0"/>
                </a:solidFill>
              </a:rPr>
              <a:t>Personel Durumu</a:t>
            </a:r>
            <a:endParaRPr lang="tr-TR" sz="1600" b="1" dirty="0">
              <a:solidFill>
                <a:srgbClr val="7030A0"/>
              </a:solidFill>
            </a:endParaRPr>
          </a:p>
        </p:txBody>
      </p:sp>
      <p:pic>
        <p:nvPicPr>
          <p:cNvPr id="6" name="Picture 16" descr="bakanlik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04664"/>
            <a:ext cx="837320" cy="826156"/>
          </a:xfrm>
          <a:prstGeom prst="rect">
            <a:avLst/>
          </a:prstGeom>
        </p:spPr>
      </p:pic>
      <p:pic>
        <p:nvPicPr>
          <p:cNvPr id="7" name="Picture 18" descr="logo enkalt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4664"/>
            <a:ext cx="1212790" cy="959686"/>
          </a:xfrm>
          <a:prstGeom prst="rect">
            <a:avLst/>
          </a:prstGeom>
        </p:spPr>
      </p:pic>
      <p:sp>
        <p:nvSpPr>
          <p:cNvPr id="8" name="5 Metin kutusu"/>
          <p:cNvSpPr txBox="1">
            <a:spLocks noChangeArrowheads="1"/>
          </p:cNvSpPr>
          <p:nvPr/>
        </p:nvSpPr>
        <p:spPr bwMode="auto">
          <a:xfrm>
            <a:off x="2339752" y="683775"/>
            <a:ext cx="3352601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1600" b="1" dirty="0">
                <a:solidFill>
                  <a:srgbClr val="002060"/>
                </a:solidFill>
              </a:rPr>
              <a:t> MUHTELİF KURSLAR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945" y="2564904"/>
            <a:ext cx="5855642" cy="2926407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945" y="1730010"/>
            <a:ext cx="1489825" cy="625562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30010"/>
            <a:ext cx="2407333" cy="5100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MEBBİS Veri Girişi</a:t>
            </a:r>
          </a:p>
        </p:txBody>
      </p:sp>
      <p:sp>
        <p:nvSpPr>
          <p:cNvPr id="31746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cs typeface="Arial" charset="0"/>
              </a:rPr>
              <a:t>Sayfa </a:t>
            </a:r>
            <a:fld id="{34DEF910-F770-4565-856A-CC9C9986E1A4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tr-TR">
              <a:cs typeface="Arial" charset="0"/>
            </a:endParaRPr>
          </a:p>
        </p:txBody>
      </p:sp>
      <p:sp>
        <p:nvSpPr>
          <p:cNvPr id="31747" name="7 Metin kutusu"/>
          <p:cNvSpPr txBox="1">
            <a:spLocks noChangeArrowheads="1"/>
          </p:cNvSpPr>
          <p:nvPr/>
        </p:nvSpPr>
        <p:spPr bwMode="auto">
          <a:xfrm>
            <a:off x="482739" y="1230820"/>
            <a:ext cx="264910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1600" b="1" dirty="0" smtClean="0">
                <a:solidFill>
                  <a:srgbClr val="7030A0"/>
                </a:solidFill>
              </a:rPr>
              <a:t>Yabancı Öğretmen</a:t>
            </a:r>
            <a:endParaRPr lang="tr-TR" sz="1600" b="1" dirty="0">
              <a:solidFill>
                <a:srgbClr val="7030A0"/>
              </a:solidFill>
            </a:endParaRPr>
          </a:p>
        </p:txBody>
      </p:sp>
      <p:pic>
        <p:nvPicPr>
          <p:cNvPr id="6" name="Picture 16" descr="bakanlik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04664"/>
            <a:ext cx="837320" cy="826156"/>
          </a:xfrm>
          <a:prstGeom prst="rect">
            <a:avLst/>
          </a:prstGeom>
        </p:spPr>
      </p:pic>
      <p:pic>
        <p:nvPicPr>
          <p:cNvPr id="7" name="Picture 18" descr="logo enkalt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4664"/>
            <a:ext cx="1212790" cy="959686"/>
          </a:xfrm>
          <a:prstGeom prst="rect">
            <a:avLst/>
          </a:prstGeom>
        </p:spPr>
      </p:pic>
      <p:sp>
        <p:nvSpPr>
          <p:cNvPr id="8" name="5 Metin kutusu"/>
          <p:cNvSpPr txBox="1">
            <a:spLocks noChangeArrowheads="1"/>
          </p:cNvSpPr>
          <p:nvPr/>
        </p:nvSpPr>
        <p:spPr bwMode="auto">
          <a:xfrm>
            <a:off x="2339752" y="683775"/>
            <a:ext cx="3352601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1600" b="1" dirty="0">
                <a:solidFill>
                  <a:srgbClr val="002060"/>
                </a:solidFill>
              </a:rPr>
              <a:t> MUHTELİF KURSLAR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68957"/>
            <a:ext cx="2609850" cy="4992192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378" y="2514737"/>
            <a:ext cx="607634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MEBBİS Veri Girişi</a:t>
            </a:r>
          </a:p>
        </p:txBody>
      </p:sp>
      <p:sp>
        <p:nvSpPr>
          <p:cNvPr id="31746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cs typeface="Arial" charset="0"/>
              </a:rPr>
              <a:t>Sayfa </a:t>
            </a:r>
            <a:fld id="{34DEF910-F770-4565-856A-CC9C9986E1A4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tr-TR">
              <a:cs typeface="Arial" charset="0"/>
            </a:endParaRPr>
          </a:p>
        </p:txBody>
      </p:sp>
      <p:pic>
        <p:nvPicPr>
          <p:cNvPr id="6" name="Picture 16" descr="bakanlik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04664"/>
            <a:ext cx="837320" cy="826156"/>
          </a:xfrm>
          <a:prstGeom prst="rect">
            <a:avLst/>
          </a:prstGeom>
        </p:spPr>
      </p:pic>
      <p:pic>
        <p:nvPicPr>
          <p:cNvPr id="7" name="Picture 18" descr="logo enkalt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4664"/>
            <a:ext cx="1212790" cy="959686"/>
          </a:xfrm>
          <a:prstGeom prst="rect">
            <a:avLst/>
          </a:prstGeom>
        </p:spPr>
      </p:pic>
      <p:sp>
        <p:nvSpPr>
          <p:cNvPr id="8" name="5 Metin kutusu"/>
          <p:cNvSpPr txBox="1">
            <a:spLocks noChangeArrowheads="1"/>
          </p:cNvSpPr>
          <p:nvPr/>
        </p:nvSpPr>
        <p:spPr bwMode="auto">
          <a:xfrm>
            <a:off x="2339752" y="683775"/>
            <a:ext cx="3352601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1600" b="1" dirty="0">
                <a:solidFill>
                  <a:srgbClr val="002060"/>
                </a:solidFill>
              </a:rPr>
              <a:t> </a:t>
            </a:r>
            <a:r>
              <a:rPr lang="tr-TR" sz="1600" b="1" dirty="0" smtClean="0">
                <a:solidFill>
                  <a:srgbClr val="002060"/>
                </a:solidFill>
              </a:rPr>
              <a:t>ÖZEL ÖĞRETİM KURSU</a:t>
            </a:r>
            <a:endParaRPr lang="tr-TR" sz="1600" b="1" dirty="0">
              <a:solidFill>
                <a:srgbClr val="00206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584" y="1339943"/>
            <a:ext cx="6481415" cy="523319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4" y="1389865"/>
            <a:ext cx="2451358" cy="520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3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MEBBİS Veri Girişi</a:t>
            </a:r>
          </a:p>
        </p:txBody>
      </p:sp>
      <p:sp>
        <p:nvSpPr>
          <p:cNvPr id="31746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cs typeface="Arial" charset="0"/>
              </a:rPr>
              <a:t>Sayfa </a:t>
            </a:r>
            <a:fld id="{34DEF910-F770-4565-856A-CC9C9986E1A4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tr-TR">
              <a:cs typeface="Arial" charset="0"/>
            </a:endParaRPr>
          </a:p>
        </p:txBody>
      </p:sp>
      <p:pic>
        <p:nvPicPr>
          <p:cNvPr id="6" name="Picture 16" descr="bakanlik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04664"/>
            <a:ext cx="837320" cy="826156"/>
          </a:xfrm>
          <a:prstGeom prst="rect">
            <a:avLst/>
          </a:prstGeom>
        </p:spPr>
      </p:pic>
      <p:pic>
        <p:nvPicPr>
          <p:cNvPr id="7" name="Picture 18" descr="logo enkalt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4664"/>
            <a:ext cx="1212790" cy="959686"/>
          </a:xfrm>
          <a:prstGeom prst="rect">
            <a:avLst/>
          </a:prstGeom>
        </p:spPr>
      </p:pic>
      <p:sp>
        <p:nvSpPr>
          <p:cNvPr id="8" name="5 Metin kutusu"/>
          <p:cNvSpPr txBox="1">
            <a:spLocks noChangeArrowheads="1"/>
          </p:cNvSpPr>
          <p:nvPr/>
        </p:nvSpPr>
        <p:spPr bwMode="auto">
          <a:xfrm>
            <a:off x="2339752" y="683775"/>
            <a:ext cx="3352601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1600" b="1" dirty="0">
                <a:solidFill>
                  <a:srgbClr val="002060"/>
                </a:solidFill>
              </a:rPr>
              <a:t> </a:t>
            </a:r>
            <a:r>
              <a:rPr lang="tr-TR" sz="1600" b="1" dirty="0" smtClean="0">
                <a:solidFill>
                  <a:srgbClr val="002060"/>
                </a:solidFill>
              </a:rPr>
              <a:t>ÖZEL ÖĞRETİM KURSU</a:t>
            </a:r>
            <a:endParaRPr lang="tr-TR" sz="1600" b="1" dirty="0">
              <a:solidFill>
                <a:srgbClr val="00206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365256"/>
            <a:ext cx="2468587" cy="523209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64349"/>
            <a:ext cx="6597960" cy="523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MEBBİS Veri Girişi</a:t>
            </a:r>
          </a:p>
        </p:txBody>
      </p:sp>
      <p:sp>
        <p:nvSpPr>
          <p:cNvPr id="31746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cs typeface="Arial" charset="0"/>
              </a:rPr>
              <a:t>Sayfa </a:t>
            </a:r>
            <a:fld id="{34DEF910-F770-4565-856A-CC9C9986E1A4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tr-TR">
              <a:cs typeface="Arial" charset="0"/>
            </a:endParaRPr>
          </a:p>
        </p:txBody>
      </p:sp>
      <p:pic>
        <p:nvPicPr>
          <p:cNvPr id="6" name="Picture 16" descr="bakanlik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04664"/>
            <a:ext cx="837320" cy="826156"/>
          </a:xfrm>
          <a:prstGeom prst="rect">
            <a:avLst/>
          </a:prstGeom>
        </p:spPr>
      </p:pic>
      <p:pic>
        <p:nvPicPr>
          <p:cNvPr id="7" name="Picture 18" descr="logo enkalt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4664"/>
            <a:ext cx="1212790" cy="959686"/>
          </a:xfrm>
          <a:prstGeom prst="rect">
            <a:avLst/>
          </a:prstGeom>
        </p:spPr>
      </p:pic>
      <p:sp>
        <p:nvSpPr>
          <p:cNvPr id="8" name="Başlık 1"/>
          <p:cNvSpPr>
            <a:spLocks noGrp="1"/>
          </p:cNvSpPr>
          <p:nvPr>
            <p:ph type="title"/>
          </p:nvPr>
        </p:nvSpPr>
        <p:spPr>
          <a:xfrm>
            <a:off x="1403648" y="629625"/>
            <a:ext cx="6959610" cy="990600"/>
          </a:xfrm>
        </p:spPr>
        <p:txBody>
          <a:bodyPr>
            <a:normAutofit/>
          </a:bodyPr>
          <a:lstStyle/>
          <a:p>
            <a:r>
              <a:rPr lang="tr-TR" sz="3200" dirty="0" smtClean="0"/>
              <a:t>Tahsis Durumu - Bina Kullanımı</a:t>
            </a:r>
            <a:endParaRPr lang="tr-TR" sz="3200" dirty="0"/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tr-TR" dirty="0" smtClean="0"/>
              <a:t>Aynı binayı kullanan </a:t>
            </a:r>
            <a:r>
              <a:rPr lang="tr-TR" i="1" u="sng" dirty="0" smtClean="0"/>
              <a:t>Özel Eğitim ve Rehabilitasyon Merkezleri</a:t>
            </a:r>
            <a:r>
              <a:rPr lang="tr-TR" dirty="0" smtClean="0"/>
              <a:t>, </a:t>
            </a:r>
            <a:r>
              <a:rPr lang="tr-TR" i="1" u="sng" dirty="0" smtClean="0"/>
              <a:t>Özel Motorlu Taşıt Sürücüleri Kursu(MTSK), Özel Muhtelif Kurslar </a:t>
            </a:r>
            <a:r>
              <a:rPr lang="tr-TR" dirty="0" smtClean="0"/>
              <a:t>ve </a:t>
            </a:r>
            <a:r>
              <a:rPr lang="tr-TR" i="1" u="sng" dirty="0" smtClean="0"/>
              <a:t>Özel Öğretim Kursları</a:t>
            </a:r>
            <a:r>
              <a:rPr lang="tr-TR" dirty="0" smtClean="0"/>
              <a:t>; kurumlardan birini ev sahibi kurum gibi gösterecek ev sahibi kurum bina durumu ve bina kullanımını dolduracak, misafir kurum ise tahsis durumunu dolduracaktır. Kurumdaki toplam derslik ev sahibi kurum tarafından </a:t>
            </a:r>
            <a:r>
              <a:rPr lang="tr-TR" b="1" dirty="0">
                <a:solidFill>
                  <a:srgbClr val="00B0F0"/>
                </a:solidFill>
              </a:rPr>
              <a:t>6- TOPLAM DERSLİK SAYISI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bölümüne yazılacak, ev sahibi kurumun kendi kullandığı derslik ve misafir kurumların kullandığı dersliklerin toplamı ise </a:t>
            </a:r>
            <a:r>
              <a:rPr lang="tr-TR" b="1" dirty="0">
                <a:solidFill>
                  <a:srgbClr val="FF0000"/>
                </a:solidFill>
              </a:rPr>
              <a:t>1- Aktif(Kullanımdaki Tüm) Derslik Sayısı - (Özel Eğitim, Hastane ve Anasınıfı Sınıfı HARİÇ</a:t>
            </a:r>
            <a:r>
              <a:rPr lang="tr-TR" b="1" dirty="0" smtClean="0">
                <a:solidFill>
                  <a:srgbClr val="FF0000"/>
                </a:solidFill>
              </a:rPr>
              <a:t>)</a:t>
            </a:r>
            <a:r>
              <a:rPr lang="tr-TR" dirty="0" smtClean="0">
                <a:solidFill>
                  <a:srgbClr val="00B0F0"/>
                </a:solidFill>
              </a:rPr>
              <a:t> </a:t>
            </a:r>
            <a:r>
              <a:rPr lang="tr-TR" dirty="0" smtClean="0"/>
              <a:t>bölümüne yazılacaktır.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1802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MEBBİS Veri Girişi</a:t>
            </a:r>
          </a:p>
        </p:txBody>
      </p:sp>
      <p:sp>
        <p:nvSpPr>
          <p:cNvPr id="16387" name="Dikdörtgen 1"/>
          <p:cNvSpPr>
            <a:spLocks noChangeArrowheads="1"/>
          </p:cNvSpPr>
          <p:nvPr/>
        </p:nvSpPr>
        <p:spPr bwMode="auto">
          <a:xfrm>
            <a:off x="692919" y="3281362"/>
            <a:ext cx="798353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1" indent="-342900" eaLnBrk="0" hangingPunct="0">
              <a:lnSpc>
                <a:spcPct val="150000"/>
              </a:lnSpc>
              <a:buFontTx/>
              <a:buChar char="-"/>
              <a:tabLst>
                <a:tab pos="723900" algn="l"/>
              </a:tabLst>
            </a:pPr>
            <a:r>
              <a:rPr lang="tr-TR" sz="2400" b="1" dirty="0">
                <a:solidFill>
                  <a:srgbClr val="002060"/>
                </a:solidFill>
                <a:latin typeface="Calibri" pitchFamily="34" charset="0"/>
              </a:rPr>
              <a:t>Özel Eğitim ve Rehabilitasyon Merkezi</a:t>
            </a:r>
          </a:p>
          <a:p>
            <a:pPr marL="342900" lvl="1" indent="-342900" eaLnBrk="0" hangingPunct="0">
              <a:lnSpc>
                <a:spcPct val="150000"/>
              </a:lnSpc>
              <a:buFontTx/>
              <a:buChar char="-"/>
              <a:tabLst>
                <a:tab pos="723900" algn="l"/>
              </a:tabLst>
            </a:pPr>
            <a:r>
              <a:rPr lang="tr-TR" sz="2400" b="1" dirty="0" smtClean="0">
                <a:solidFill>
                  <a:srgbClr val="002060"/>
                </a:solidFill>
                <a:latin typeface="Calibri" pitchFamily="34" charset="0"/>
              </a:rPr>
              <a:t>Özel Motorlu Taşıt Sürücüleri Kursu(MTSK) </a:t>
            </a:r>
            <a:endParaRPr lang="tr-TR" sz="2400" b="1" dirty="0">
              <a:solidFill>
                <a:srgbClr val="002060"/>
              </a:solidFill>
              <a:latin typeface="Calibri" pitchFamily="34" charset="0"/>
            </a:endParaRPr>
          </a:p>
          <a:p>
            <a:pPr marL="342900" lvl="1" indent="-342900" eaLnBrk="0" hangingPunct="0">
              <a:lnSpc>
                <a:spcPct val="150000"/>
              </a:lnSpc>
              <a:buFontTx/>
              <a:buChar char="-"/>
              <a:tabLst>
                <a:tab pos="723900" algn="l"/>
              </a:tabLst>
            </a:pPr>
            <a:r>
              <a:rPr lang="tr-TR" sz="2400" b="1" dirty="0" smtClean="0">
                <a:solidFill>
                  <a:srgbClr val="002060"/>
                </a:solidFill>
                <a:latin typeface="Calibri" pitchFamily="34" charset="0"/>
              </a:rPr>
              <a:t>Özel Muhtelif Kurslar</a:t>
            </a:r>
          </a:p>
          <a:p>
            <a:pPr marL="342900" lvl="1" indent="-342900" eaLnBrk="0" hangingPunct="0">
              <a:lnSpc>
                <a:spcPct val="150000"/>
              </a:lnSpc>
              <a:buFontTx/>
              <a:buChar char="-"/>
              <a:tabLst>
                <a:tab pos="723900" algn="l"/>
              </a:tabLst>
            </a:pPr>
            <a:r>
              <a:rPr lang="tr-TR" sz="2400" b="1" dirty="0" smtClean="0">
                <a:solidFill>
                  <a:srgbClr val="002060"/>
                </a:solidFill>
                <a:latin typeface="Calibri" pitchFamily="34" charset="0"/>
              </a:rPr>
              <a:t>Özel Öğretim Kursları</a:t>
            </a:r>
            <a:endParaRPr lang="tr-TR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cxnSp>
        <p:nvCxnSpPr>
          <p:cNvPr id="9" name="Düz Bağlayıcı 8"/>
          <p:cNvCxnSpPr/>
          <p:nvPr/>
        </p:nvCxnSpPr>
        <p:spPr>
          <a:xfrm>
            <a:off x="611188" y="1916113"/>
            <a:ext cx="792162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389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cs typeface="Arial" charset="0"/>
              </a:rPr>
              <a:t>Sayfa </a:t>
            </a:r>
            <a:fld id="{8F1A806C-5148-4136-81E6-922EC5EEC3EA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tr-TR">
              <a:cs typeface="Arial" charset="0"/>
            </a:endParaRPr>
          </a:p>
        </p:txBody>
      </p:sp>
      <p:sp>
        <p:nvSpPr>
          <p:cNvPr id="16390" name="Dikdörtgen 9"/>
          <p:cNvSpPr>
            <a:spLocks noChangeArrowheads="1"/>
          </p:cNvSpPr>
          <p:nvPr/>
        </p:nvSpPr>
        <p:spPr bwMode="auto">
          <a:xfrm>
            <a:off x="1094311" y="2321719"/>
            <a:ext cx="68103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3000" b="1" dirty="0">
                <a:solidFill>
                  <a:srgbClr val="FF0000"/>
                </a:solidFill>
                <a:latin typeface="Calibri" pitchFamily="34" charset="0"/>
              </a:rPr>
              <a:t>MEİS</a:t>
            </a:r>
            <a:r>
              <a:rPr lang="tr-TR" sz="2000" b="1" dirty="0">
                <a:latin typeface="Calibri" pitchFamily="34" charset="0"/>
              </a:rPr>
              <a:t> </a:t>
            </a:r>
            <a:r>
              <a:rPr lang="tr-TR" sz="2300" b="1" dirty="0">
                <a:latin typeface="Calibri" pitchFamily="34" charset="0"/>
              </a:rPr>
              <a:t>MODÜLÜNE BİLGİ GİRİŞİ YAPACAK KURUMLAR</a:t>
            </a:r>
            <a:r>
              <a:rPr lang="tr-TR" sz="2400" b="1" dirty="0">
                <a:latin typeface="Calibri" pitchFamily="34" charset="0"/>
              </a:rPr>
              <a:t> </a:t>
            </a:r>
          </a:p>
        </p:txBody>
      </p:sp>
      <p:pic>
        <p:nvPicPr>
          <p:cNvPr id="16391" name="Picture 2" descr="http://tekman.meb.gov.tr/wp-content/uploads/2011/08/mebbi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8177" y="612776"/>
            <a:ext cx="24511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bakanlik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796" y="404664"/>
            <a:ext cx="837320" cy="826156"/>
          </a:xfrm>
          <a:prstGeom prst="rect">
            <a:avLst/>
          </a:prstGeom>
        </p:spPr>
      </p:pic>
      <p:pic>
        <p:nvPicPr>
          <p:cNvPr id="11" name="Picture 18" descr="logo enkalt.pn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8" y="404664"/>
            <a:ext cx="1212790" cy="959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MEBBİS Veri Girişi</a:t>
            </a:r>
          </a:p>
        </p:txBody>
      </p:sp>
      <p:sp>
        <p:nvSpPr>
          <p:cNvPr id="31746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cs typeface="Arial" charset="0"/>
              </a:rPr>
              <a:t>Sayfa </a:t>
            </a:r>
            <a:fld id="{34DEF910-F770-4565-856A-CC9C9986E1A4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tr-TR">
              <a:cs typeface="Arial" charset="0"/>
            </a:endParaRPr>
          </a:p>
        </p:txBody>
      </p:sp>
      <p:pic>
        <p:nvPicPr>
          <p:cNvPr id="6" name="Picture 16" descr="bakanlik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04664"/>
            <a:ext cx="837320" cy="826156"/>
          </a:xfrm>
          <a:prstGeom prst="rect">
            <a:avLst/>
          </a:prstGeom>
        </p:spPr>
      </p:pic>
      <p:pic>
        <p:nvPicPr>
          <p:cNvPr id="7" name="Picture 18" descr="logo enkalt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4664"/>
            <a:ext cx="1212790" cy="959686"/>
          </a:xfrm>
          <a:prstGeom prst="rect">
            <a:avLst/>
          </a:prstGeom>
        </p:spPr>
      </p:pic>
      <p:sp>
        <p:nvSpPr>
          <p:cNvPr id="10" name="Başlık 1"/>
          <p:cNvSpPr>
            <a:spLocks noGrp="1"/>
          </p:cNvSpPr>
          <p:nvPr>
            <p:ph type="title"/>
          </p:nvPr>
        </p:nvSpPr>
        <p:spPr>
          <a:xfrm>
            <a:off x="1345123" y="1235102"/>
            <a:ext cx="6840760" cy="990600"/>
          </a:xfrm>
        </p:spPr>
        <p:txBody>
          <a:bodyPr>
            <a:normAutofit/>
          </a:bodyPr>
          <a:lstStyle/>
          <a:p>
            <a:r>
              <a:rPr lang="tr-TR" sz="3600" dirty="0" smtClean="0"/>
              <a:t> </a:t>
            </a:r>
            <a:r>
              <a:rPr lang="tr-TR" sz="3200" dirty="0" smtClean="0"/>
              <a:t>BİNA KULLANIMI (Derslik Sayısı)</a:t>
            </a:r>
            <a:endParaRPr lang="tr-TR" sz="32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20888"/>
            <a:ext cx="915196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9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MEBBİS Veri Girişi</a:t>
            </a:r>
          </a:p>
        </p:txBody>
      </p:sp>
      <p:sp>
        <p:nvSpPr>
          <p:cNvPr id="31746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cs typeface="Arial" charset="0"/>
              </a:rPr>
              <a:t>Sayfa </a:t>
            </a:r>
            <a:fld id="{34DEF910-F770-4565-856A-CC9C9986E1A4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tr-TR">
              <a:cs typeface="Arial" charset="0"/>
            </a:endParaRPr>
          </a:p>
        </p:txBody>
      </p:sp>
      <p:pic>
        <p:nvPicPr>
          <p:cNvPr id="6" name="Picture 16" descr="bakanlik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04664"/>
            <a:ext cx="837320" cy="826156"/>
          </a:xfrm>
          <a:prstGeom prst="rect">
            <a:avLst/>
          </a:prstGeom>
        </p:spPr>
      </p:pic>
      <p:pic>
        <p:nvPicPr>
          <p:cNvPr id="7" name="Picture 18" descr="logo enkalt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4664"/>
            <a:ext cx="1212790" cy="959686"/>
          </a:xfrm>
          <a:prstGeom prst="rect">
            <a:avLst/>
          </a:prstGeom>
        </p:spPr>
      </p:pic>
      <p:sp>
        <p:nvSpPr>
          <p:cNvPr id="12" name="Başlık 1"/>
          <p:cNvSpPr>
            <a:spLocks noGrp="1"/>
          </p:cNvSpPr>
          <p:nvPr>
            <p:ph type="title"/>
          </p:nvPr>
        </p:nvSpPr>
        <p:spPr>
          <a:xfrm>
            <a:off x="1382139" y="970423"/>
            <a:ext cx="6815594" cy="9906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  </a:t>
            </a:r>
            <a:r>
              <a:rPr lang="tr-TR" sz="3100" dirty="0" smtClean="0"/>
              <a:t>BİNA KULLANIMI (Derslik Sayısı-Tahsis)</a:t>
            </a:r>
            <a:endParaRPr lang="tr-TR" sz="3100" dirty="0"/>
          </a:p>
        </p:txBody>
      </p:sp>
      <p:sp>
        <p:nvSpPr>
          <p:cNvPr id="13" name="İçerik Yer Tutucusu 2"/>
          <p:cNvSpPr>
            <a:spLocks noGrp="1"/>
          </p:cNvSpPr>
          <p:nvPr>
            <p:ph idx="1"/>
          </p:nvPr>
        </p:nvSpPr>
        <p:spPr>
          <a:xfrm>
            <a:off x="457200" y="1796579"/>
            <a:ext cx="8229600" cy="3556992"/>
          </a:xfrm>
        </p:spPr>
        <p:txBody>
          <a:bodyPr/>
          <a:lstStyle/>
          <a:p>
            <a:r>
              <a:rPr lang="tr-TR" sz="2000" dirty="0" smtClean="0"/>
              <a:t>Aynı binayı birden fazla okul ve kurumun kullandığı durumlarda;</a:t>
            </a:r>
          </a:p>
          <a:p>
            <a:r>
              <a:rPr lang="tr-TR" sz="2000" dirty="0" smtClean="0">
                <a:solidFill>
                  <a:srgbClr val="FF0000"/>
                </a:solidFill>
              </a:rPr>
              <a:t>Ev sahibi kurumun dolduracağı ekran</a:t>
            </a:r>
          </a:p>
          <a:p>
            <a:endParaRPr lang="tr-TR" sz="2000" dirty="0" smtClean="0"/>
          </a:p>
          <a:p>
            <a:endParaRPr lang="tr-TR" sz="2000" dirty="0"/>
          </a:p>
          <a:p>
            <a:endParaRPr lang="tr-TR" sz="2000" dirty="0" smtClean="0"/>
          </a:p>
          <a:p>
            <a:endParaRPr lang="tr-TR" sz="2000" dirty="0"/>
          </a:p>
          <a:p>
            <a:endParaRPr lang="tr-TR" sz="2000" dirty="0" smtClean="0"/>
          </a:p>
          <a:p>
            <a:endParaRPr lang="tr-TR" sz="2000" dirty="0"/>
          </a:p>
          <a:p>
            <a:endParaRPr lang="tr-TR" sz="2000" dirty="0" smtClean="0"/>
          </a:p>
          <a:p>
            <a:endParaRPr lang="tr-TR" sz="2000" dirty="0" smtClean="0"/>
          </a:p>
          <a:p>
            <a:r>
              <a:rPr lang="tr-TR" sz="2000" dirty="0" smtClean="0"/>
              <a:t>eşitliği </a:t>
            </a:r>
            <a:r>
              <a:rPr lang="tr-TR" sz="2000" dirty="0"/>
              <a:t>sağlanacaktır</a:t>
            </a:r>
            <a:r>
              <a:rPr lang="tr-TR" sz="2000" dirty="0" smtClean="0"/>
              <a:t>.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rgbClr val="FF0000"/>
                </a:solidFill>
              </a:rPr>
              <a:t>Misafir kurumun </a:t>
            </a:r>
            <a:r>
              <a:rPr lang="tr-TR" sz="2000" dirty="0">
                <a:solidFill>
                  <a:srgbClr val="FF0000"/>
                </a:solidFill>
              </a:rPr>
              <a:t>dolduracağı ekran</a:t>
            </a:r>
          </a:p>
          <a:p>
            <a:pPr marL="0" indent="0">
              <a:buNone/>
            </a:pPr>
            <a:r>
              <a:rPr lang="tr-TR" sz="2000" b="1" dirty="0" smtClean="0"/>
              <a:t>Tahsis(Geçici Kullanım) </a:t>
            </a:r>
            <a:r>
              <a:rPr lang="tr-TR" sz="2000" b="1" dirty="0"/>
              <a:t>D</a:t>
            </a:r>
            <a:r>
              <a:rPr lang="tr-TR" sz="2000" b="1" dirty="0" smtClean="0"/>
              <a:t>urumu </a:t>
            </a:r>
            <a:r>
              <a:rPr lang="tr-TR" sz="2000" dirty="0" smtClean="0"/>
              <a:t>ekranındaki derslik sayısı</a:t>
            </a:r>
            <a:endParaRPr lang="tr-TR" sz="20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7" y="2624514"/>
            <a:ext cx="801052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3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MEBBİS Veri Girişi</a:t>
            </a:r>
          </a:p>
        </p:txBody>
      </p:sp>
      <p:sp>
        <p:nvSpPr>
          <p:cNvPr id="26628" name="Slayt Numarası Yer Tutucus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cs typeface="Arial" charset="0"/>
              </a:rPr>
              <a:t>Sayfa </a:t>
            </a:r>
            <a:fld id="{B70042EB-EAD9-436B-B7A9-B58CEC10FC7A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tr-TR">
              <a:cs typeface="Arial" charset="0"/>
            </a:endParaRPr>
          </a:p>
        </p:txBody>
      </p:sp>
      <p:pic>
        <p:nvPicPr>
          <p:cNvPr id="6" name="Picture 16" descr="bakanlik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563" y="390461"/>
            <a:ext cx="837320" cy="826156"/>
          </a:xfrm>
          <a:prstGeom prst="rect">
            <a:avLst/>
          </a:prstGeom>
        </p:spPr>
      </p:pic>
      <p:pic>
        <p:nvPicPr>
          <p:cNvPr id="7" name="Picture 18" descr="logo enkalt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73961"/>
            <a:ext cx="1212790" cy="959686"/>
          </a:xfrm>
          <a:prstGeom prst="rect">
            <a:avLst/>
          </a:prstGeom>
        </p:spPr>
      </p:pic>
      <p:sp>
        <p:nvSpPr>
          <p:cNvPr id="9" name="Dikdörtgen 2"/>
          <p:cNvSpPr>
            <a:spLocks noChangeArrowheads="1"/>
          </p:cNvSpPr>
          <p:nvPr/>
        </p:nvSpPr>
        <p:spPr bwMode="auto">
          <a:xfrm>
            <a:off x="587531" y="953804"/>
            <a:ext cx="8273886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4000" b="1" dirty="0" smtClean="0">
                <a:solidFill>
                  <a:srgbClr val="FF0000"/>
                </a:solidFill>
                <a:latin typeface="Calibri" pitchFamily="34" charset="0"/>
              </a:rPr>
              <a:t>ÖNEMLİ UYARI</a:t>
            </a:r>
          </a:p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err="1" smtClean="0">
                <a:latin typeface="Calibri" pitchFamily="34" charset="0"/>
              </a:rPr>
              <a:t>Meis</a:t>
            </a:r>
            <a:r>
              <a:rPr lang="tr-TR" sz="2400" b="1" dirty="0" smtClean="0">
                <a:latin typeface="Calibri" pitchFamily="34" charset="0"/>
              </a:rPr>
              <a:t> Modülü BİNA KULLANIMI ekranına</a:t>
            </a:r>
          </a:p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latin typeface="Calibri" pitchFamily="34" charset="0"/>
              </a:rPr>
              <a:t>Kütüphane Sayısı (Sınıf Kitaplıkları Hariç) satırının altına,</a:t>
            </a:r>
          </a:p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latin typeface="Calibri" pitchFamily="34" charset="0"/>
              </a:rPr>
              <a:t>Z-KÜTÜPHANE (Zenginleştirilmiş Kütüphane) satırı eklenmiştir. </a:t>
            </a:r>
            <a:r>
              <a:rPr lang="tr-TR" sz="2400" b="1" i="1" dirty="0" smtClean="0">
                <a:solidFill>
                  <a:srgbClr val="FF0000"/>
                </a:solidFill>
                <a:latin typeface="Calibri" pitchFamily="34" charset="0"/>
              </a:rPr>
              <a:t>Bu iki kütüphane türü farklıdır.</a:t>
            </a:r>
            <a:endParaRPr lang="tr-TR" sz="24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20" y="4066785"/>
            <a:ext cx="8126880" cy="279121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791599"/>
            <a:ext cx="590632" cy="14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60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MEBBİS Veri Girişi</a:t>
            </a:r>
          </a:p>
        </p:txBody>
      </p:sp>
      <p:sp>
        <p:nvSpPr>
          <p:cNvPr id="32770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cs typeface="Arial" charset="0"/>
              </a:rPr>
              <a:t>Sayfa </a:t>
            </a:r>
            <a:fld id="{0B073578-EBD8-4A00-A16B-4BD58A2A49D7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tr-TR">
              <a:cs typeface="Arial" charset="0"/>
            </a:endParaRPr>
          </a:p>
        </p:txBody>
      </p:sp>
      <p:sp>
        <p:nvSpPr>
          <p:cNvPr id="32771" name="7 Metin kutusu"/>
          <p:cNvSpPr txBox="1">
            <a:spLocks noChangeArrowheads="1"/>
          </p:cNvSpPr>
          <p:nvPr/>
        </p:nvSpPr>
        <p:spPr bwMode="auto">
          <a:xfrm>
            <a:off x="2812682" y="953785"/>
            <a:ext cx="32658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r-TR" sz="1600" b="1" dirty="0">
                <a:solidFill>
                  <a:srgbClr val="C00000"/>
                </a:solidFill>
              </a:rPr>
              <a:t> Kurum </a:t>
            </a:r>
            <a:r>
              <a:rPr lang="tr-TR" sz="1600" b="1" dirty="0" smtClean="0">
                <a:solidFill>
                  <a:srgbClr val="C00000"/>
                </a:solidFill>
              </a:rPr>
              <a:t>Onay Verme İşlemi</a:t>
            </a:r>
            <a:endParaRPr lang="tr-TR" sz="1600" b="1" dirty="0">
              <a:solidFill>
                <a:srgbClr val="C00000"/>
              </a:solidFill>
            </a:endParaRPr>
          </a:p>
        </p:txBody>
      </p:sp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772816"/>
            <a:ext cx="7812087" cy="453687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Picture 16" descr="bakanlik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515" y="418635"/>
            <a:ext cx="837320" cy="826156"/>
          </a:xfrm>
          <a:prstGeom prst="rect">
            <a:avLst/>
          </a:prstGeom>
        </p:spPr>
      </p:pic>
      <p:pic>
        <p:nvPicPr>
          <p:cNvPr id="8" name="Picture 18" descr="logo enkalt.pn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8" y="453189"/>
            <a:ext cx="1212790" cy="959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MEBBİS Veri Girişi</a:t>
            </a:r>
          </a:p>
        </p:txBody>
      </p:sp>
      <p:sp>
        <p:nvSpPr>
          <p:cNvPr id="31746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cs typeface="Arial" charset="0"/>
              </a:rPr>
              <a:t>Sayfa </a:t>
            </a:r>
            <a:fld id="{34DEF910-F770-4565-856A-CC9C9986E1A4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tr-TR">
              <a:cs typeface="Arial" charset="0"/>
            </a:endParaRPr>
          </a:p>
        </p:txBody>
      </p:sp>
      <p:pic>
        <p:nvPicPr>
          <p:cNvPr id="6" name="Picture 16" descr="bakanlik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04664"/>
            <a:ext cx="837320" cy="826156"/>
          </a:xfrm>
          <a:prstGeom prst="rect">
            <a:avLst/>
          </a:prstGeom>
        </p:spPr>
      </p:pic>
      <p:pic>
        <p:nvPicPr>
          <p:cNvPr id="7" name="Picture 18" descr="logo enkalt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4664"/>
            <a:ext cx="1212790" cy="959686"/>
          </a:xfrm>
          <a:prstGeom prst="rect">
            <a:avLst/>
          </a:prstGeom>
        </p:spPr>
      </p:pic>
      <p:sp>
        <p:nvSpPr>
          <p:cNvPr id="11" name="İçerik Yer Tutucusu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104456"/>
          </a:xfrm>
        </p:spPr>
        <p:txBody>
          <a:bodyPr/>
          <a:lstStyle/>
          <a:p>
            <a:pPr algn="just"/>
            <a:r>
              <a:rPr lang="tr-TR" sz="2800" dirty="0" smtClean="0"/>
              <a:t>Yaygın eğitim kapsamındaki </a:t>
            </a:r>
            <a:r>
              <a:rPr lang="tr-TR" sz="2800" dirty="0" smtClean="0">
                <a:solidFill>
                  <a:srgbClr val="FF0000"/>
                </a:solidFill>
              </a:rPr>
              <a:t>özel</a:t>
            </a:r>
            <a:r>
              <a:rPr lang="tr-TR" sz="2800" dirty="0" smtClean="0"/>
              <a:t> özel eğitim okullarının rehabilitasyon birimleriyle özel eğitim ve rehabilitasyon merkezlerinde kayıtlı olan bireylerin kursiyer bilgileri ve kursiyerlerin öğrenim durumları </a:t>
            </a:r>
            <a:r>
              <a:rPr lang="tr-TR" sz="2800" dirty="0" smtClean="0">
                <a:hlinkClick r:id="rId5"/>
              </a:rPr>
              <a:t>http://mebbis.meb.gov.tr</a:t>
            </a:r>
            <a:r>
              <a:rPr lang="tr-TR" sz="2800" dirty="0" smtClean="0"/>
              <a:t> adresindeki Özürlü Birey Modülündeki öğrenim bilgisi giriş ekranı kullanılarak girilecektir. Bina bilgileri, eğitim olanakları ve personel durumu bilgileri ise MEİS Modülünden girilecektir.</a:t>
            </a:r>
          </a:p>
        </p:txBody>
      </p:sp>
    </p:spTree>
    <p:extLst>
      <p:ext uri="{BB962C8B-B14F-4D97-AF65-F5344CB8AC3E}">
        <p14:creationId xmlns:p14="http://schemas.microsoft.com/office/powerpoint/2010/main" val="343195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MEBBİS Veri Girişi</a:t>
            </a:r>
          </a:p>
        </p:txBody>
      </p:sp>
      <p:sp>
        <p:nvSpPr>
          <p:cNvPr id="33794" name="Dikdörtgen 4"/>
          <p:cNvSpPr>
            <a:spLocks noChangeArrowheads="1"/>
          </p:cNvSpPr>
          <p:nvPr/>
        </p:nvSpPr>
        <p:spPr bwMode="auto">
          <a:xfrm>
            <a:off x="545231" y="3212976"/>
            <a:ext cx="7775575" cy="293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723900" algn="l"/>
              </a:tabLst>
            </a:pPr>
            <a:r>
              <a:rPr lang="tr-TR" sz="4000" b="1" dirty="0">
                <a:latin typeface="Calibri" pitchFamily="34" charset="0"/>
              </a:rPr>
              <a:t>	</a:t>
            </a:r>
            <a:r>
              <a:rPr lang="tr-TR" sz="4000" b="1" dirty="0" smtClean="0">
                <a:solidFill>
                  <a:srgbClr val="7030A0"/>
                </a:solidFill>
                <a:latin typeface="Calibri" pitchFamily="34" charset="0"/>
              </a:rPr>
              <a:t>U Y A R I</a:t>
            </a:r>
          </a:p>
          <a:p>
            <a:pPr algn="ctr" eaLnBrk="0" hangingPunct="0">
              <a:tabLst>
                <a:tab pos="723900" algn="l"/>
              </a:tabLst>
            </a:pPr>
            <a:endParaRPr lang="tr-TR" sz="4000" b="1" dirty="0" smtClean="0">
              <a:solidFill>
                <a:srgbClr val="7030A0"/>
              </a:solidFill>
              <a:latin typeface="Calibri" pitchFamily="34" charset="0"/>
            </a:endParaRPr>
          </a:p>
          <a:p>
            <a:pPr algn="ctr" eaLnBrk="0" hangingPunct="0">
              <a:tabLst>
                <a:tab pos="723900" algn="l"/>
              </a:tabLst>
            </a:pPr>
            <a:r>
              <a:rPr lang="tr-TR" sz="3500" b="1" dirty="0" smtClean="0">
                <a:latin typeface="Calibri" pitchFamily="34" charset="0"/>
              </a:rPr>
              <a:t>2019-2020 </a:t>
            </a:r>
            <a:r>
              <a:rPr lang="tr-TR" sz="3500" b="1" dirty="0">
                <a:latin typeface="Calibri" pitchFamily="34" charset="0"/>
              </a:rPr>
              <a:t>Öğretim yılı veri giriş işlemleri </a:t>
            </a:r>
            <a:r>
              <a:rPr lang="tr-TR" sz="3500" b="1" dirty="0" smtClean="0">
                <a:solidFill>
                  <a:srgbClr val="FF0000"/>
                </a:solidFill>
                <a:latin typeface="Calibri" pitchFamily="34" charset="0"/>
              </a:rPr>
              <a:t>22 </a:t>
            </a:r>
            <a:r>
              <a:rPr lang="tr-TR" sz="3500" b="1" dirty="0" smtClean="0">
                <a:solidFill>
                  <a:srgbClr val="FF0000"/>
                </a:solidFill>
                <a:latin typeface="Calibri" pitchFamily="34" charset="0"/>
              </a:rPr>
              <a:t>Kasım </a:t>
            </a:r>
            <a:r>
              <a:rPr lang="tr-TR" sz="3500" b="1" dirty="0" smtClean="0">
                <a:solidFill>
                  <a:srgbClr val="FF0000"/>
                </a:solidFill>
                <a:latin typeface="Calibri" pitchFamily="34" charset="0"/>
              </a:rPr>
              <a:t>2019</a:t>
            </a:r>
            <a:r>
              <a:rPr lang="tr-TR" sz="3500" b="1" dirty="0" smtClean="0">
                <a:latin typeface="Calibri" pitchFamily="34" charset="0"/>
              </a:rPr>
              <a:t> </a:t>
            </a:r>
            <a:r>
              <a:rPr lang="tr-TR" sz="3500" b="1" dirty="0">
                <a:latin typeface="Calibri" pitchFamily="34" charset="0"/>
              </a:rPr>
              <a:t>itibariyle başlayıp </a:t>
            </a:r>
            <a:endParaRPr lang="tr-TR" sz="3500" b="1" dirty="0" smtClean="0">
              <a:latin typeface="Calibri" pitchFamily="34" charset="0"/>
            </a:endParaRPr>
          </a:p>
          <a:p>
            <a:pPr algn="ctr" eaLnBrk="0" hangingPunct="0">
              <a:tabLst>
                <a:tab pos="723900" algn="l"/>
              </a:tabLst>
            </a:pPr>
            <a:r>
              <a:rPr lang="tr-TR" sz="3500" b="1" dirty="0" smtClean="0">
                <a:solidFill>
                  <a:srgbClr val="FF0000"/>
                </a:solidFill>
                <a:latin typeface="Calibri" pitchFamily="34" charset="0"/>
              </a:rPr>
              <a:t>03 </a:t>
            </a:r>
            <a:r>
              <a:rPr lang="tr-TR" sz="3500" b="1" dirty="0" smtClean="0">
                <a:solidFill>
                  <a:srgbClr val="FF0000"/>
                </a:solidFill>
                <a:latin typeface="Calibri" pitchFamily="34" charset="0"/>
              </a:rPr>
              <a:t>Ocak </a:t>
            </a:r>
            <a:r>
              <a:rPr lang="tr-TR" sz="3500" b="1" dirty="0" smtClean="0">
                <a:solidFill>
                  <a:srgbClr val="FF0000"/>
                </a:solidFill>
                <a:latin typeface="Calibri" pitchFamily="34" charset="0"/>
              </a:rPr>
              <a:t>2020 </a:t>
            </a:r>
            <a:r>
              <a:rPr lang="tr-TR" sz="3500" b="1" dirty="0" smtClean="0">
                <a:latin typeface="Calibri" pitchFamily="34" charset="0"/>
              </a:rPr>
              <a:t>’da sona erecektir.</a:t>
            </a:r>
            <a:endParaRPr lang="tr-TR" sz="3500" b="1" dirty="0">
              <a:latin typeface="Calibri" pitchFamily="34" charset="0"/>
            </a:endParaRPr>
          </a:p>
        </p:txBody>
      </p:sp>
      <p:pic>
        <p:nvPicPr>
          <p:cNvPr id="33795" name="Picture 4" descr="http://www.tesosmaniye.com/resimler/haber/100209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832" y="692696"/>
            <a:ext cx="27463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6" descr="http://t2.gstatic.com/images?q=tbn:ANd9GcQfzXqipPqKkHR5sC_RT45TS654GT9qJBVxvR7__-L1Gtn0RoH_hb44fY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742" y="1529289"/>
            <a:ext cx="19113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8" descr="http://www.orhangencebay.k12.tr/img/mebbi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6030" y="1529289"/>
            <a:ext cx="14382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cs typeface="Arial" charset="0"/>
              </a:rPr>
              <a:t>Sayfa -</a:t>
            </a:r>
            <a:fld id="{9E112050-313F-4B5C-8807-15B439F2B010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tr-TR">
              <a:cs typeface="Arial" charset="0"/>
            </a:endParaRPr>
          </a:p>
        </p:txBody>
      </p:sp>
      <p:pic>
        <p:nvPicPr>
          <p:cNvPr id="8" name="Picture 16" descr="bakanlik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19306"/>
            <a:ext cx="837320" cy="826156"/>
          </a:xfrm>
          <a:prstGeom prst="rect">
            <a:avLst/>
          </a:prstGeom>
        </p:spPr>
      </p:pic>
      <p:pic>
        <p:nvPicPr>
          <p:cNvPr id="9" name="Picture 18" descr="logo enkalt.pn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8" y="419306"/>
            <a:ext cx="1212790" cy="959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MEBBİS Veri Girişi</a:t>
            </a:r>
          </a:p>
        </p:txBody>
      </p:sp>
      <p:sp>
        <p:nvSpPr>
          <p:cNvPr id="16390" name="Dikdörtgen 10"/>
          <p:cNvSpPr>
            <a:spLocks noChangeArrowheads="1"/>
          </p:cNvSpPr>
          <p:nvPr/>
        </p:nvSpPr>
        <p:spPr bwMode="auto">
          <a:xfrm>
            <a:off x="1691680" y="753435"/>
            <a:ext cx="61860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2800" b="1" u="sng" dirty="0" smtClean="0">
                <a:solidFill>
                  <a:srgbClr val="FF0000"/>
                </a:solidFill>
                <a:latin typeface="Calibri" pitchFamily="34" charset="0"/>
              </a:rPr>
              <a:t>MEİS</a:t>
            </a:r>
            <a:r>
              <a:rPr lang="tr-TR" sz="2100" b="1" dirty="0" smtClean="0">
                <a:latin typeface="Calibri" pitchFamily="34" charset="0"/>
              </a:rPr>
              <a:t> </a:t>
            </a:r>
            <a:r>
              <a:rPr lang="tr-TR" sz="1900" b="1" dirty="0">
                <a:latin typeface="Calibri" pitchFamily="34" charset="0"/>
              </a:rPr>
              <a:t>MODÜLÜNE BİLGİ GİRİŞİ YAPILACAK EKRANLAR </a:t>
            </a:r>
          </a:p>
        </p:txBody>
      </p:sp>
      <p:sp>
        <p:nvSpPr>
          <p:cNvPr id="16391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cs typeface="Arial" charset="0"/>
              </a:rPr>
              <a:t>Sayfa </a:t>
            </a:r>
            <a:fld id="{56AF9588-56DA-448B-9885-C52D2E8084DF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tr-TR">
              <a:cs typeface="Arial" charset="0"/>
            </a:endParaRPr>
          </a:p>
        </p:txBody>
      </p:sp>
      <p:pic>
        <p:nvPicPr>
          <p:cNvPr id="10" name="Picture 18" descr="logo enkalt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21" y="449567"/>
            <a:ext cx="1212790" cy="959686"/>
          </a:xfrm>
          <a:prstGeom prst="rect">
            <a:avLst/>
          </a:prstGeom>
        </p:spPr>
      </p:pic>
      <p:pic>
        <p:nvPicPr>
          <p:cNvPr id="11" name="Picture 16" descr="bakanlik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153" y="449567"/>
            <a:ext cx="837320" cy="826156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411760" y="1484784"/>
            <a:ext cx="6201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0000FF"/>
                </a:solidFill>
              </a:rPr>
              <a:t>MEİS Modülüne ilk girdiğinizde öncelik olarak Bina Adres/Kontrol alanını doldurunuz. Daha sonra diğer işlemlere geçiniz.</a:t>
            </a:r>
            <a:endParaRPr lang="tr-TR" sz="1200" b="1" i="1" dirty="0">
              <a:solidFill>
                <a:srgbClr val="0000FF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275723"/>
            <a:ext cx="2236116" cy="546564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635" y="2155510"/>
            <a:ext cx="6679861" cy="436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7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MEBBİS Veri Girişi</a:t>
            </a:r>
          </a:p>
        </p:txBody>
      </p:sp>
      <p:sp>
        <p:nvSpPr>
          <p:cNvPr id="17410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cs typeface="Arial" charset="0"/>
              </a:rPr>
              <a:t>Sayfa </a:t>
            </a:r>
            <a:fld id="{0EB5968E-73C6-4040-8E8E-33D7D5CB91ED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tr-TR">
              <a:cs typeface="Arial" charset="0"/>
            </a:endParaRPr>
          </a:p>
        </p:txBody>
      </p:sp>
      <p:sp>
        <p:nvSpPr>
          <p:cNvPr id="17412" name="6 Metin kutusu"/>
          <p:cNvSpPr txBox="1">
            <a:spLocks noChangeArrowheads="1"/>
          </p:cNvSpPr>
          <p:nvPr/>
        </p:nvSpPr>
        <p:spPr bwMode="auto">
          <a:xfrm>
            <a:off x="3190081" y="841703"/>
            <a:ext cx="2857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r-TR" b="1" dirty="0">
                <a:solidFill>
                  <a:srgbClr val="002060"/>
                </a:solidFill>
              </a:rPr>
              <a:t> KURUM BİLGİLERİ</a:t>
            </a:r>
          </a:p>
        </p:txBody>
      </p:sp>
      <p:pic>
        <p:nvPicPr>
          <p:cNvPr id="6" name="Picture 16" descr="bakanlik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017" y="385435"/>
            <a:ext cx="837320" cy="826156"/>
          </a:xfrm>
          <a:prstGeom prst="rect">
            <a:avLst/>
          </a:prstGeom>
        </p:spPr>
      </p:pic>
      <p:pic>
        <p:nvPicPr>
          <p:cNvPr id="7" name="Picture 18" descr="logo enkalt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8625"/>
            <a:ext cx="1212790" cy="95968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403169"/>
            <a:ext cx="8640960" cy="5131665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2336566" y="5805264"/>
            <a:ext cx="5803249" cy="646331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Bu ekrandaki bilgilerde değişiklik varsa, İl MEM Özel Öğretim </a:t>
            </a:r>
            <a:r>
              <a:rPr lang="tr-TR" dirty="0" smtClean="0">
                <a:solidFill>
                  <a:srgbClr val="FF0000"/>
                </a:solidFill>
              </a:rPr>
              <a:t>Kurumları Bölümüyle </a:t>
            </a:r>
            <a:r>
              <a:rPr lang="tr-TR" dirty="0">
                <a:solidFill>
                  <a:srgbClr val="FF0000"/>
                </a:solidFill>
              </a:rPr>
              <a:t>irtibata geçilecektir.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MEBBİS Veri Girişi</a:t>
            </a:r>
          </a:p>
        </p:txBody>
      </p:sp>
      <p:sp>
        <p:nvSpPr>
          <p:cNvPr id="23554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cs typeface="Arial" charset="0"/>
              </a:rPr>
              <a:t>Sayfa </a:t>
            </a:r>
            <a:fld id="{8CD7A988-A778-4360-880D-76610A1AE186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tr-TR">
              <a:cs typeface="Arial" charset="0"/>
            </a:endParaRPr>
          </a:p>
        </p:txBody>
      </p:sp>
      <p:sp>
        <p:nvSpPr>
          <p:cNvPr id="23555" name="6 Metin kutusu"/>
          <p:cNvSpPr txBox="1">
            <a:spLocks noChangeArrowheads="1"/>
          </p:cNvSpPr>
          <p:nvPr/>
        </p:nvSpPr>
        <p:spPr bwMode="auto">
          <a:xfrm>
            <a:off x="2932360" y="732204"/>
            <a:ext cx="4143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r-TR" sz="1600" b="1" dirty="0">
                <a:solidFill>
                  <a:srgbClr val="002060"/>
                </a:solidFill>
              </a:rPr>
              <a:t> BİNA BİLGİLERİ</a:t>
            </a:r>
          </a:p>
        </p:txBody>
      </p:sp>
      <p:pic>
        <p:nvPicPr>
          <p:cNvPr id="8" name="Picture 16" descr="bakanlik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865" y="398273"/>
            <a:ext cx="837320" cy="826156"/>
          </a:xfrm>
          <a:prstGeom prst="rect">
            <a:avLst/>
          </a:prstGeom>
        </p:spPr>
      </p:pic>
      <p:pic>
        <p:nvPicPr>
          <p:cNvPr id="9" name="Picture 18" descr="logo enkalt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430"/>
            <a:ext cx="1212790" cy="959686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617" y="1358543"/>
            <a:ext cx="8458737" cy="4101666"/>
          </a:xfrm>
          <a:prstGeom prst="rect">
            <a:avLst/>
          </a:prstGeom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17097" y="3284984"/>
            <a:ext cx="7648444" cy="280828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604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MEBBİS Veri Girişi</a:t>
            </a:r>
          </a:p>
        </p:txBody>
      </p:sp>
      <p:sp>
        <p:nvSpPr>
          <p:cNvPr id="23554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cs typeface="Arial" charset="0"/>
              </a:rPr>
              <a:t>Sayfa </a:t>
            </a:r>
            <a:fld id="{8CD7A988-A778-4360-880D-76610A1AE186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tr-TR">
              <a:cs typeface="Arial" charset="0"/>
            </a:endParaRPr>
          </a:p>
        </p:txBody>
      </p:sp>
      <p:sp>
        <p:nvSpPr>
          <p:cNvPr id="23558" name="8 Metin kutusu"/>
          <p:cNvSpPr txBox="1">
            <a:spLocks noChangeArrowheads="1"/>
          </p:cNvSpPr>
          <p:nvPr/>
        </p:nvSpPr>
        <p:spPr bwMode="auto">
          <a:xfrm>
            <a:off x="2987824" y="1055360"/>
            <a:ext cx="4143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r-TR" sz="1600" b="1" dirty="0">
                <a:solidFill>
                  <a:srgbClr val="002060"/>
                </a:solidFill>
              </a:rPr>
              <a:t> EĞİTİM OLANAKLARI</a:t>
            </a:r>
          </a:p>
        </p:txBody>
      </p:sp>
      <p:pic>
        <p:nvPicPr>
          <p:cNvPr id="8" name="Picture 16" descr="bakanlik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865" y="398273"/>
            <a:ext cx="837320" cy="826156"/>
          </a:xfrm>
          <a:prstGeom prst="rect">
            <a:avLst/>
          </a:prstGeom>
        </p:spPr>
      </p:pic>
      <p:pic>
        <p:nvPicPr>
          <p:cNvPr id="9" name="Picture 18" descr="logo enkalt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430"/>
            <a:ext cx="1212790" cy="95968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772816"/>
            <a:ext cx="8708504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5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MEBBİS Veri Girişi</a:t>
            </a:r>
          </a:p>
        </p:txBody>
      </p:sp>
      <p:sp>
        <p:nvSpPr>
          <p:cNvPr id="24578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cs typeface="Arial" charset="0"/>
              </a:rPr>
              <a:t>Sayfa </a:t>
            </a:r>
            <a:fld id="{B1340263-E0B1-4654-8925-C8FF817341FB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tr-TR">
              <a:cs typeface="Arial" charset="0"/>
            </a:endParaRPr>
          </a:p>
        </p:txBody>
      </p:sp>
      <p:sp>
        <p:nvSpPr>
          <p:cNvPr id="24579" name="6 Metin kutusu"/>
          <p:cNvSpPr txBox="1">
            <a:spLocks noChangeArrowheads="1"/>
          </p:cNvSpPr>
          <p:nvPr/>
        </p:nvSpPr>
        <p:spPr bwMode="auto">
          <a:xfrm>
            <a:off x="1907704" y="858615"/>
            <a:ext cx="63579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r-TR" sz="1600" b="1" dirty="0">
                <a:solidFill>
                  <a:srgbClr val="002060"/>
                </a:solidFill>
              </a:rPr>
              <a:t> ÖZEL EĞİTİM KURUMLARI (</a:t>
            </a:r>
            <a:r>
              <a:rPr lang="tr-TR" sz="1600" b="1" dirty="0">
                <a:solidFill>
                  <a:srgbClr val="FF0000"/>
                </a:solidFill>
              </a:rPr>
              <a:t>Rehabilitasyon Merkezleri</a:t>
            </a:r>
            <a:r>
              <a:rPr lang="tr-TR" sz="1600" b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24582" name="12 Metin kutusu"/>
          <p:cNvSpPr txBox="1">
            <a:spLocks noChangeArrowheads="1"/>
          </p:cNvSpPr>
          <p:nvPr/>
        </p:nvSpPr>
        <p:spPr bwMode="auto">
          <a:xfrm>
            <a:off x="285468" y="1336504"/>
            <a:ext cx="2643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400" b="1" dirty="0">
                <a:solidFill>
                  <a:srgbClr val="7030A0"/>
                </a:solidFill>
              </a:rPr>
              <a:t>Öğretmen – Öğretici Durumu</a:t>
            </a:r>
          </a:p>
        </p:txBody>
      </p:sp>
      <p:pic>
        <p:nvPicPr>
          <p:cNvPr id="9" name="Picture 16" descr="bakanlik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09" y="409519"/>
            <a:ext cx="837320" cy="826156"/>
          </a:xfrm>
          <a:prstGeom prst="rect">
            <a:avLst/>
          </a:prstGeom>
        </p:spPr>
      </p:pic>
      <p:pic>
        <p:nvPicPr>
          <p:cNvPr id="10" name="Picture 18" descr="logo enkalt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8" y="391053"/>
            <a:ext cx="1212790" cy="95968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398" y="2270428"/>
            <a:ext cx="6532132" cy="418290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398" y="1688586"/>
            <a:ext cx="1209333" cy="50778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7" y="1675420"/>
            <a:ext cx="2425663" cy="508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5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MEBBİS Veri Girişi</a:t>
            </a:r>
          </a:p>
        </p:txBody>
      </p:sp>
      <p:sp>
        <p:nvSpPr>
          <p:cNvPr id="25602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dirty="0">
                <a:cs typeface="Arial" charset="0"/>
              </a:rPr>
              <a:t>Sayfa </a:t>
            </a:r>
            <a:fld id="{2AE570E6-5940-4B65-BA89-A67B873F14DA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tr-TR" dirty="0">
              <a:cs typeface="Arial" charset="0"/>
            </a:endParaRPr>
          </a:p>
        </p:txBody>
      </p:sp>
      <p:sp>
        <p:nvSpPr>
          <p:cNvPr id="25603" name="6 Metin kutusu"/>
          <p:cNvSpPr txBox="1">
            <a:spLocks noChangeArrowheads="1"/>
          </p:cNvSpPr>
          <p:nvPr/>
        </p:nvSpPr>
        <p:spPr bwMode="auto">
          <a:xfrm>
            <a:off x="1907704" y="804863"/>
            <a:ext cx="5796706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r-TR" sz="1600" b="1" dirty="0">
                <a:solidFill>
                  <a:srgbClr val="002060"/>
                </a:solidFill>
              </a:rPr>
              <a:t> ÖZEL EĞİTİM KURUMLARI (</a:t>
            </a:r>
            <a:r>
              <a:rPr lang="tr-TR" sz="1600" b="1" dirty="0">
                <a:solidFill>
                  <a:srgbClr val="FF0000"/>
                </a:solidFill>
              </a:rPr>
              <a:t>Rehabilitasyon Merkezleri</a:t>
            </a:r>
            <a:r>
              <a:rPr lang="tr-TR" sz="1600" b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25605" name="13 Metin kutusu"/>
          <p:cNvSpPr txBox="1">
            <a:spLocks noChangeArrowheads="1"/>
          </p:cNvSpPr>
          <p:nvPr/>
        </p:nvSpPr>
        <p:spPr bwMode="auto">
          <a:xfrm>
            <a:off x="323528" y="1352804"/>
            <a:ext cx="16786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400" b="1" dirty="0" smtClean="0">
                <a:solidFill>
                  <a:srgbClr val="7030A0"/>
                </a:solidFill>
              </a:rPr>
              <a:t>Personel Durumu</a:t>
            </a:r>
            <a:endParaRPr lang="tr-TR" sz="1400" b="1" dirty="0">
              <a:solidFill>
                <a:srgbClr val="7030A0"/>
              </a:solidFill>
            </a:endParaRPr>
          </a:p>
        </p:txBody>
      </p:sp>
      <p:pic>
        <p:nvPicPr>
          <p:cNvPr id="9" name="Picture 16" descr="bakanlik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21947"/>
            <a:ext cx="837320" cy="826156"/>
          </a:xfrm>
          <a:prstGeom prst="rect">
            <a:avLst/>
          </a:prstGeom>
        </p:spPr>
      </p:pic>
      <p:pic>
        <p:nvPicPr>
          <p:cNvPr id="10" name="Picture 18" descr="logo enkalt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9" y="363998"/>
            <a:ext cx="1212790" cy="959686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16796"/>
            <a:ext cx="2628900" cy="47244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" t="-1199" r="3620" b="-388"/>
          <a:stretch/>
        </p:blipFill>
        <p:spPr>
          <a:xfrm>
            <a:off x="3003771" y="2420888"/>
            <a:ext cx="6048000" cy="244827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130" y="1856616"/>
            <a:ext cx="5886350" cy="33174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706816"/>
            <a:ext cx="9260070" cy="5208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MEBBİS Veri Girişi</a:t>
            </a:r>
          </a:p>
        </p:txBody>
      </p:sp>
      <p:sp>
        <p:nvSpPr>
          <p:cNvPr id="25602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cs typeface="Arial" charset="0"/>
              </a:rPr>
              <a:t>Sayfa </a:t>
            </a:r>
            <a:fld id="{2AE570E6-5940-4B65-BA89-A67B873F14DA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tr-TR">
              <a:cs typeface="Arial" charset="0"/>
            </a:endParaRPr>
          </a:p>
        </p:txBody>
      </p:sp>
      <p:sp>
        <p:nvSpPr>
          <p:cNvPr id="25603" name="6 Metin kutusu"/>
          <p:cNvSpPr txBox="1">
            <a:spLocks noChangeArrowheads="1"/>
          </p:cNvSpPr>
          <p:nvPr/>
        </p:nvSpPr>
        <p:spPr bwMode="auto">
          <a:xfrm>
            <a:off x="1907704" y="804863"/>
            <a:ext cx="5796706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r-TR" sz="1600" b="1" dirty="0">
                <a:solidFill>
                  <a:srgbClr val="002060"/>
                </a:solidFill>
              </a:rPr>
              <a:t> ÖZEL EĞİTİM KURUMLARI (</a:t>
            </a:r>
            <a:r>
              <a:rPr lang="tr-TR" sz="1600" b="1" dirty="0">
                <a:solidFill>
                  <a:srgbClr val="FF0000"/>
                </a:solidFill>
              </a:rPr>
              <a:t>Rehabilitasyon Merkezleri</a:t>
            </a:r>
            <a:r>
              <a:rPr lang="tr-TR" sz="1600" b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25605" name="13 Metin kutusu"/>
          <p:cNvSpPr txBox="1">
            <a:spLocks noChangeArrowheads="1"/>
          </p:cNvSpPr>
          <p:nvPr/>
        </p:nvSpPr>
        <p:spPr bwMode="auto">
          <a:xfrm>
            <a:off x="663384" y="1375931"/>
            <a:ext cx="17569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400" b="1" dirty="0" smtClean="0">
                <a:solidFill>
                  <a:srgbClr val="7030A0"/>
                </a:solidFill>
              </a:rPr>
              <a:t>Yabancı Öğretmen</a:t>
            </a:r>
            <a:endParaRPr lang="tr-TR" sz="1400" b="1" dirty="0">
              <a:solidFill>
                <a:srgbClr val="7030A0"/>
              </a:solidFill>
            </a:endParaRPr>
          </a:p>
        </p:txBody>
      </p:sp>
      <p:pic>
        <p:nvPicPr>
          <p:cNvPr id="9" name="Picture 16" descr="bakanlik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21947"/>
            <a:ext cx="837320" cy="826156"/>
          </a:xfrm>
          <a:prstGeom prst="rect">
            <a:avLst/>
          </a:prstGeom>
        </p:spPr>
      </p:pic>
      <p:pic>
        <p:nvPicPr>
          <p:cNvPr id="10" name="Picture 18" descr="logo enkalt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9" y="363998"/>
            <a:ext cx="1212790" cy="95968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301" y="2545901"/>
            <a:ext cx="6086475" cy="34861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92406"/>
            <a:ext cx="2657475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6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tlik">
  <a:themeElements>
    <a:clrScheme name="Netlik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tli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etlik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1075</TotalTime>
  <Words>556</Words>
  <Application>Microsoft Office PowerPoint</Application>
  <PresentationFormat>Ekran Gösterisi (4:3)</PresentationFormat>
  <Paragraphs>116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0" baseType="lpstr">
      <vt:lpstr>Arial</vt:lpstr>
      <vt:lpstr>Arial Black</vt:lpstr>
      <vt:lpstr>Calibri</vt:lpstr>
      <vt:lpstr>Wingdings</vt:lpstr>
      <vt:lpstr>Netlik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Tahsis Durumu - Bina Kullanımı</vt:lpstr>
      <vt:lpstr> BİNA KULLANIMI (Derslik Sayısı)</vt:lpstr>
      <vt:lpstr>  BİNA KULLANIMI (Derslik Sayısı-Tahsis)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MYMENIS</dc:creator>
  <cp:lastModifiedBy>IbrahimKARA</cp:lastModifiedBy>
  <cp:revision>161</cp:revision>
  <cp:lastPrinted>2015-10-12T12:38:53Z</cp:lastPrinted>
  <dcterms:created xsi:type="dcterms:W3CDTF">2011-09-22T11:29:36Z</dcterms:created>
  <dcterms:modified xsi:type="dcterms:W3CDTF">2019-11-28T10:46:01Z</dcterms:modified>
</cp:coreProperties>
</file>