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8" r:id="rId2"/>
    <p:sldId id="290" r:id="rId3"/>
    <p:sldId id="291" r:id="rId4"/>
    <p:sldId id="292" r:id="rId5"/>
    <p:sldId id="293" r:id="rId6"/>
    <p:sldId id="277" r:id="rId7"/>
    <p:sldId id="278" r:id="rId8"/>
    <p:sldId id="279" r:id="rId9"/>
    <p:sldId id="281" r:id="rId10"/>
    <p:sldId id="282" r:id="rId11"/>
    <p:sldId id="258" r:id="rId12"/>
    <p:sldId id="259" r:id="rId13"/>
    <p:sldId id="260" r:id="rId14"/>
    <p:sldId id="261" r:id="rId15"/>
    <p:sldId id="262" r:id="rId16"/>
    <p:sldId id="263" r:id="rId17"/>
    <p:sldId id="264" r:id="rId18"/>
    <p:sldId id="265" r:id="rId19"/>
    <p:sldId id="266" r:id="rId20"/>
    <p:sldId id="268" r:id="rId21"/>
    <p:sldId id="269" r:id="rId22"/>
    <p:sldId id="267" r:id="rId23"/>
    <p:sldId id="283" r:id="rId24"/>
    <p:sldId id="276" r:id="rId25"/>
    <p:sldId id="271" r:id="rId26"/>
    <p:sldId id="284" r:id="rId27"/>
    <p:sldId id="285" r:id="rId28"/>
    <p:sldId id="286" r:id="rId29"/>
    <p:sldId id="275" r:id="rId30"/>
    <p:sldId id="311"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2" r:id="rId49"/>
    <p:sldId id="313" r:id="rId5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varScale="1">
        <p:scale>
          <a:sx n="116" d="100"/>
          <a:sy n="116" d="100"/>
        </p:scale>
        <p:origin x="-336"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6B6398F5-1253-497B-B007-7E6FC27242FD}" type="datetimeFigureOut">
              <a:rPr lang="tr-TR" smtClean="0"/>
              <a:pPr/>
              <a:t>25.4.2018</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AB4A7AAC-C770-4337-A83F-81F12C7F6A9E}"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6B6398F5-1253-497B-B007-7E6FC27242FD}" type="datetimeFigureOut">
              <a:rPr lang="tr-TR" smtClean="0"/>
              <a:pPr/>
              <a:t>25.4.2018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B4A7AAC-C770-4337-A83F-81F12C7F6A9E}"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914402"/>
            <a:ext cx="27432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609600" y="914402"/>
            <a:ext cx="80264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6B6398F5-1253-497B-B007-7E6FC27242FD}" type="datetimeFigureOut">
              <a:rPr lang="tr-TR" smtClean="0"/>
              <a:pPr/>
              <a:t>25.4.2018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B4A7AAC-C770-4337-A83F-81F12C7F6A9E}"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6B6398F5-1253-497B-B007-7E6FC27242FD}" type="datetimeFigureOut">
              <a:rPr lang="tr-TR" smtClean="0"/>
              <a:pPr/>
              <a:t>25.4.2018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B4A7AAC-C770-4337-A83F-81F12C7F6A9E}"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6B6398F5-1253-497B-B007-7E6FC27242FD}" type="datetimeFigureOut">
              <a:rPr lang="tr-TR" smtClean="0"/>
              <a:pPr/>
              <a:t>25.4.2018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B4A7AAC-C770-4337-A83F-81F12C7F6A9E}"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704088"/>
            <a:ext cx="109728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6B6398F5-1253-497B-B007-7E6FC27242FD}" type="datetimeFigureOut">
              <a:rPr lang="tr-TR" smtClean="0"/>
              <a:pPr/>
              <a:t>25.4.2018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B4A7AAC-C770-4337-A83F-81F12C7F6A9E}"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9600" y="704088"/>
            <a:ext cx="109728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6B6398F5-1253-497B-B007-7E6FC27242FD}" type="datetimeFigureOut">
              <a:rPr lang="tr-TR" smtClean="0"/>
              <a:pPr/>
              <a:t>25.4.2018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AB4A7AAC-C770-4337-A83F-81F12C7F6A9E}"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6B6398F5-1253-497B-B007-7E6FC27242FD}" type="datetimeFigureOut">
              <a:rPr lang="tr-TR" smtClean="0"/>
              <a:pPr/>
              <a:t>25.4.2018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AB4A7AAC-C770-4337-A83F-81F12C7F6A9E}"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6B6398F5-1253-497B-B007-7E6FC27242FD}" type="datetimeFigureOut">
              <a:rPr lang="tr-TR" smtClean="0"/>
              <a:pPr/>
              <a:t>25.4.2018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AB4A7AAC-C770-4337-A83F-81F12C7F6A9E}"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6B6398F5-1253-497B-B007-7E6FC27242FD}" type="datetimeFigureOut">
              <a:rPr lang="tr-TR" smtClean="0"/>
              <a:pPr/>
              <a:t>25.4.2018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B4A7AAC-C770-4337-A83F-81F12C7F6A9E}"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6B6398F5-1253-497B-B007-7E6FC27242FD}" type="datetimeFigureOut">
              <a:rPr lang="tr-TR" smtClean="0"/>
              <a:pPr/>
              <a:t>25.4.2018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10769600" y="6356351"/>
            <a:ext cx="812800" cy="365125"/>
          </a:xfrm>
        </p:spPr>
        <p:txBody>
          <a:bodyPr/>
          <a:lstStyle/>
          <a:p>
            <a:fld id="{AB4A7AAC-C770-4337-A83F-81F12C7F6A9E}" type="slidenum">
              <a:rPr lang="tr-TR" smtClean="0"/>
              <a:pPr/>
              <a:t>‹#›</a:t>
            </a:fld>
            <a:endParaRPr lang="tr-TR"/>
          </a:p>
        </p:txBody>
      </p:sp>
      <p:sp>
        <p:nvSpPr>
          <p:cNvPr id="3" name="2 Resim Yer Tutucusu"/>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B6398F5-1253-497B-B007-7E6FC27242FD}" type="datetimeFigureOut">
              <a:rPr lang="tr-TR" smtClean="0"/>
              <a:pPr/>
              <a:t>25.4.2018</a:t>
            </a:fld>
            <a:endParaRPr lang="tr-TR"/>
          </a:p>
        </p:txBody>
      </p:sp>
      <p:sp>
        <p:nvSpPr>
          <p:cNvPr id="22" name="21 Altbilgi Yer Tutucusu"/>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B4A7AAC-C770-4337-A83F-81F12C7F6A9E}" type="slidenum">
              <a:rPr lang="tr-TR" smtClean="0"/>
              <a:pPr/>
              <a:t>‹#›</a:t>
            </a:fld>
            <a:endParaRPr lang="tr-TR"/>
          </a:p>
        </p:txBody>
      </p:sp>
      <p:grpSp>
        <p:nvGrpSpPr>
          <p:cNvPr id="2" name="1 Grup"/>
          <p:cNvGrpSpPr/>
          <p:nvPr/>
        </p:nvGrpSpPr>
        <p:grpSpPr>
          <a:xfrm>
            <a:off x="-25356" y="202408"/>
            <a:ext cx="12240731"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334156" y="2722430"/>
            <a:ext cx="11492346" cy="1323439"/>
          </a:xfrm>
          <a:prstGeom prst="rect">
            <a:avLst/>
          </a:prstGeom>
          <a:noFill/>
        </p:spPr>
        <p:txBody>
          <a:bodyPr wrap="square" rtlCol="0">
            <a:spAutoFit/>
          </a:bodyPr>
          <a:lstStyle/>
          <a:p>
            <a:pPr algn="ctr"/>
            <a:r>
              <a:rPr lang="tr-TR" sz="4000" dirty="0" smtClean="0"/>
              <a:t>MEB DİREKSİYON SINAVI </a:t>
            </a:r>
          </a:p>
          <a:p>
            <a:pPr algn="ctr"/>
            <a:r>
              <a:rPr lang="tr-TR" sz="4000" dirty="0" smtClean="0"/>
              <a:t>UYGULAMASI</a:t>
            </a:r>
            <a:endParaRPr lang="tr-TR" sz="4800" dirty="0" smtClean="0"/>
          </a:p>
        </p:txBody>
      </p:sp>
    </p:spTree>
    <p:extLst>
      <p:ext uri="{BB962C8B-B14F-4D97-AF65-F5344CB8AC3E}">
        <p14:creationId xmlns="" xmlns:p14="http://schemas.microsoft.com/office/powerpoint/2010/main" val="924940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5803784" y="30937"/>
            <a:ext cx="6318806" cy="5632311"/>
          </a:xfrm>
          <a:prstGeom prst="rect">
            <a:avLst/>
          </a:prstGeom>
          <a:noFill/>
        </p:spPr>
        <p:txBody>
          <a:bodyPr wrap="square" rtlCol="0">
            <a:spAutoFit/>
          </a:bodyPr>
          <a:lstStyle/>
          <a:p>
            <a:pPr marL="571500" indent="-571500">
              <a:buFont typeface="Arial" panose="020B0604020202020204" pitchFamily="34" charset="0"/>
              <a:buChar char="•"/>
            </a:pPr>
            <a:r>
              <a:rPr lang="tr-TR" sz="3600" dirty="0"/>
              <a:t>Yükleme işlemi bittiğinde ekstra bir izin vermenize gerek kalmadan Aç diyerek yeni uygulamayı açabileceksiniz</a:t>
            </a:r>
            <a:r>
              <a:rPr lang="tr-TR" sz="3600" dirty="0" smtClean="0"/>
              <a:t>.</a:t>
            </a:r>
          </a:p>
          <a:p>
            <a:pPr marL="571500" indent="-571500"/>
            <a:endParaRPr lang="tr-TR" sz="3600" dirty="0" smtClean="0"/>
          </a:p>
          <a:p>
            <a:pPr marL="571500" indent="-571500">
              <a:buFont typeface="Arial" panose="020B0604020202020204" pitchFamily="34" charset="0"/>
              <a:buChar char="•"/>
            </a:pPr>
            <a:r>
              <a:rPr lang="tr-TR" sz="3600" dirty="0"/>
              <a:t>Uygulamayı Aç dediğinizde sunucudan uygulamaya ait en son verileri cihazdaki veritabanına güncelleyecek</a:t>
            </a:r>
          </a:p>
        </p:txBody>
      </p:sp>
      <p:pic>
        <p:nvPicPr>
          <p:cNvPr id="4" name="Picture 3"/>
          <p:cNvPicPr>
            <a:picLocks noChangeAspect="1"/>
          </p:cNvPicPr>
          <p:nvPr/>
        </p:nvPicPr>
        <p:blipFill>
          <a:blip r:embed="rId2"/>
          <a:stretch>
            <a:fillRect/>
          </a:stretch>
        </p:blipFill>
        <p:spPr>
          <a:xfrm>
            <a:off x="112411" y="30937"/>
            <a:ext cx="5506699" cy="6827063"/>
          </a:xfrm>
          <a:prstGeom prst="rect">
            <a:avLst/>
          </a:prstGeom>
        </p:spPr>
      </p:pic>
    </p:spTree>
    <p:extLst>
      <p:ext uri="{BB962C8B-B14F-4D97-AF65-F5344CB8AC3E}">
        <p14:creationId xmlns="" xmlns:p14="http://schemas.microsoft.com/office/powerpoint/2010/main" val="22707591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66355" y="0"/>
            <a:ext cx="4286250" cy="6858000"/>
          </a:xfrm>
          <a:prstGeom prst="rect">
            <a:avLst/>
          </a:prstGeom>
        </p:spPr>
      </p:pic>
      <p:sp>
        <p:nvSpPr>
          <p:cNvPr id="5" name="Metin kutusu 4"/>
          <p:cNvSpPr txBox="1"/>
          <p:nvPr/>
        </p:nvSpPr>
        <p:spPr>
          <a:xfrm>
            <a:off x="5658929" y="151025"/>
            <a:ext cx="5881255" cy="6247864"/>
          </a:xfrm>
          <a:prstGeom prst="rect">
            <a:avLst/>
          </a:prstGeom>
          <a:noFill/>
        </p:spPr>
        <p:txBody>
          <a:bodyPr wrap="square" rtlCol="0">
            <a:spAutoFit/>
          </a:bodyPr>
          <a:lstStyle/>
          <a:p>
            <a:r>
              <a:rPr lang="tr-TR" sz="4000" dirty="0"/>
              <a:t>Güncelleme işlemleri artık bittikten sonra uygulmayı açmak için MEBBİS bilgilerinizi girebilirsiniz.</a:t>
            </a:r>
          </a:p>
          <a:p>
            <a:endParaRPr lang="tr-TR" sz="4000" dirty="0" smtClean="0"/>
          </a:p>
          <a:p>
            <a:pPr marL="285750" indent="-285750">
              <a:buFontTx/>
              <a:buChar char="-"/>
            </a:pPr>
            <a:r>
              <a:rPr lang="tr-TR" sz="4000" dirty="0" smtClean="0"/>
              <a:t>Güvenlik Kodunu</a:t>
            </a:r>
          </a:p>
          <a:p>
            <a:pPr marL="285750" indent="-285750">
              <a:buFontTx/>
              <a:buChar char="-"/>
            </a:pPr>
            <a:endParaRPr lang="tr-TR" sz="4000" dirty="0"/>
          </a:p>
          <a:p>
            <a:pPr marL="285750" indent="-285750">
              <a:buFontTx/>
              <a:buChar char="-"/>
            </a:pPr>
            <a:r>
              <a:rPr lang="tr-TR" sz="4000" dirty="0" smtClean="0"/>
              <a:t>TC Kimlik Numaranızı </a:t>
            </a:r>
          </a:p>
          <a:p>
            <a:pPr marL="285750" indent="-285750">
              <a:buFontTx/>
              <a:buChar char="-"/>
            </a:pPr>
            <a:endParaRPr lang="tr-TR" sz="4000" dirty="0"/>
          </a:p>
          <a:p>
            <a:pPr marL="285750" indent="-285750">
              <a:buFontTx/>
              <a:buChar char="-"/>
            </a:pPr>
            <a:r>
              <a:rPr lang="tr-TR" sz="4000" dirty="0" smtClean="0"/>
              <a:t>Şifrenizi Giriniz.</a:t>
            </a:r>
            <a:endParaRPr lang="tr-TR" sz="4000" dirty="0"/>
          </a:p>
        </p:txBody>
      </p:sp>
    </p:spTree>
    <p:extLst>
      <p:ext uri="{BB962C8B-B14F-4D97-AF65-F5344CB8AC3E}">
        <p14:creationId xmlns="" xmlns:p14="http://schemas.microsoft.com/office/powerpoint/2010/main" val="61661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4562946" y="134671"/>
            <a:ext cx="7505325" cy="6186309"/>
          </a:xfrm>
          <a:prstGeom prst="rect">
            <a:avLst/>
          </a:prstGeom>
          <a:noFill/>
        </p:spPr>
        <p:txBody>
          <a:bodyPr wrap="square" rtlCol="0">
            <a:spAutoFit/>
          </a:bodyPr>
          <a:lstStyle/>
          <a:p>
            <a:pPr marL="571500" indent="-571500">
              <a:buFont typeface="Arial" panose="020B0604020202020204" pitchFamily="34" charset="0"/>
              <a:buChar char="•"/>
            </a:pPr>
            <a:r>
              <a:rPr lang="tr-TR" sz="3600" dirty="0" smtClean="0"/>
              <a:t>Zarfın içindeki aday listelerinden</a:t>
            </a:r>
          </a:p>
          <a:p>
            <a:r>
              <a:rPr lang="tr-TR" sz="3600" dirty="0" smtClean="0"/>
              <a:t>     Randevu sırasına göre </a:t>
            </a:r>
          </a:p>
          <a:p>
            <a:r>
              <a:rPr lang="tr-TR" sz="3600" dirty="0" smtClean="0"/>
              <a:t>    ARAÇ  PLAKASINI</a:t>
            </a:r>
          </a:p>
          <a:p>
            <a:r>
              <a:rPr lang="tr-TR" sz="3600" dirty="0" smtClean="0">
                <a:solidFill>
                  <a:srgbClr val="FF0000"/>
                </a:solidFill>
              </a:rPr>
              <a:t>    BOŞLUK BIRAKMADAN </a:t>
            </a:r>
          </a:p>
          <a:p>
            <a:r>
              <a:rPr lang="tr-TR" sz="3600" dirty="0" smtClean="0"/>
              <a:t>    giriniz.</a:t>
            </a:r>
          </a:p>
          <a:p>
            <a:pPr marL="571500" indent="-571500">
              <a:buFont typeface="Arial" panose="020B0604020202020204" pitchFamily="34" charset="0"/>
              <a:buChar char="•"/>
            </a:pPr>
            <a:r>
              <a:rPr lang="tr-TR" sz="3600" dirty="0" smtClean="0"/>
              <a:t>Sorgula dedikten sonra herhangi bir problem çıkmazsa Aday Listesi görüntülenecektir.</a:t>
            </a:r>
          </a:p>
          <a:p>
            <a:pPr marL="571500" indent="-571500">
              <a:buFont typeface="Arial" panose="020B0604020202020204" pitchFamily="34" charset="0"/>
              <a:buChar char="•"/>
            </a:pPr>
            <a:r>
              <a:rPr lang="tr-TR" sz="3600" dirty="0" smtClean="0"/>
              <a:t>Uygulama bundan sonrasında sonuç gönderilene kadar internete ihtiyaç duymayacaktır.</a:t>
            </a:r>
          </a:p>
        </p:txBody>
      </p:sp>
      <p:pic>
        <p:nvPicPr>
          <p:cNvPr id="4" name="Picture 3"/>
          <p:cNvPicPr>
            <a:picLocks noChangeAspect="1"/>
          </p:cNvPicPr>
          <p:nvPr/>
        </p:nvPicPr>
        <p:blipFill>
          <a:blip r:embed="rId2"/>
          <a:stretch>
            <a:fillRect/>
          </a:stretch>
        </p:blipFill>
        <p:spPr>
          <a:xfrm>
            <a:off x="148485" y="65317"/>
            <a:ext cx="4181475" cy="6686550"/>
          </a:xfrm>
          <a:prstGeom prst="rect">
            <a:avLst/>
          </a:prstGeom>
        </p:spPr>
      </p:pic>
    </p:spTree>
    <p:extLst>
      <p:ext uri="{BB962C8B-B14F-4D97-AF65-F5344CB8AC3E}">
        <p14:creationId xmlns="" xmlns:p14="http://schemas.microsoft.com/office/powerpoint/2010/main" val="1273765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5785677" y="173662"/>
            <a:ext cx="6279574" cy="5632311"/>
          </a:xfrm>
          <a:prstGeom prst="rect">
            <a:avLst/>
          </a:prstGeom>
          <a:noFill/>
        </p:spPr>
        <p:txBody>
          <a:bodyPr wrap="square" rtlCol="0">
            <a:spAutoFit/>
          </a:bodyPr>
          <a:lstStyle/>
          <a:p>
            <a:pPr marL="571500" indent="-571500">
              <a:buFont typeface="Arial" panose="020B0604020202020204" pitchFamily="34" charset="0"/>
              <a:buChar char="•"/>
            </a:pPr>
            <a:r>
              <a:rPr lang="tr-TR" sz="3600" dirty="0" smtClean="0"/>
              <a:t>Plaka girildikten sonra aday listesi sunucudan çekilecektir.</a:t>
            </a:r>
            <a:endParaRPr lang="tr-TR" sz="3600" dirty="0"/>
          </a:p>
          <a:p>
            <a:pPr marL="571500" indent="-571500">
              <a:buFont typeface="Arial" panose="020B0604020202020204" pitchFamily="34" charset="0"/>
              <a:buChar char="•"/>
            </a:pPr>
            <a:r>
              <a:rPr lang="tr-TR" sz="3600" dirty="0" smtClean="0"/>
              <a:t>Plakayı ilk giren başkan ikinci giren üye olacaktır.</a:t>
            </a:r>
          </a:p>
          <a:p>
            <a:pPr marL="571500" indent="-571500">
              <a:buFont typeface="Arial" panose="020B0604020202020204" pitchFamily="34" charset="0"/>
              <a:buChar char="•"/>
            </a:pPr>
            <a:r>
              <a:rPr lang="tr-TR" sz="3600" dirty="0" smtClean="0"/>
              <a:t>Başkan ve Üye dağılımı program tarafından yapılacaktır.</a:t>
            </a:r>
          </a:p>
          <a:p>
            <a:pPr marL="571500" indent="-571500">
              <a:buFont typeface="Arial" panose="020B0604020202020204" pitchFamily="34" charset="0"/>
              <a:buChar char="•"/>
            </a:pPr>
            <a:r>
              <a:rPr lang="tr-TR" sz="3600" dirty="0" smtClean="0"/>
              <a:t>Fotoğraf çekme yetkisi başkandadır.</a:t>
            </a:r>
            <a:endParaRPr lang="tr-TR" sz="3600" dirty="0"/>
          </a:p>
        </p:txBody>
      </p:sp>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93526" y="0"/>
            <a:ext cx="5176986" cy="6858000"/>
          </a:xfrm>
          <a:prstGeom prst="rect">
            <a:avLst/>
          </a:prstGeom>
        </p:spPr>
      </p:pic>
    </p:spTree>
    <p:extLst>
      <p:ext uri="{BB962C8B-B14F-4D97-AF65-F5344CB8AC3E}">
        <p14:creationId xmlns="" xmlns:p14="http://schemas.microsoft.com/office/powerpoint/2010/main" val="40990666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4372824" y="175827"/>
            <a:ext cx="7722605" cy="6247864"/>
          </a:xfrm>
          <a:prstGeom prst="rect">
            <a:avLst/>
          </a:prstGeom>
          <a:noFill/>
        </p:spPr>
        <p:txBody>
          <a:bodyPr wrap="square" rtlCol="0">
            <a:spAutoFit/>
          </a:bodyPr>
          <a:lstStyle/>
          <a:p>
            <a:pPr marL="571500" indent="-571500">
              <a:buFont typeface="Arial" panose="020B0604020202020204" pitchFamily="34" charset="0"/>
              <a:buChar char="•"/>
            </a:pPr>
            <a:r>
              <a:rPr lang="tr-TR" sz="4000" dirty="0" smtClean="0"/>
              <a:t>Adaylar sırayla değerlendirilecektir.</a:t>
            </a:r>
          </a:p>
          <a:p>
            <a:pPr marL="571500" indent="-571500">
              <a:buFont typeface="Arial" panose="020B0604020202020204" pitchFamily="34" charset="0"/>
              <a:buChar char="•"/>
            </a:pPr>
            <a:r>
              <a:rPr lang="tr-TR" sz="4000" dirty="0" smtClean="0"/>
              <a:t>Adayın üzerine tıklandığında gelip gelmediği sorulacaktır.</a:t>
            </a:r>
          </a:p>
          <a:p>
            <a:pPr marL="571500" indent="-571500">
              <a:buFont typeface="Arial" panose="020B0604020202020204" pitchFamily="34" charset="0"/>
              <a:buChar char="•"/>
            </a:pPr>
            <a:r>
              <a:rPr lang="tr-TR" sz="4000" dirty="0" smtClean="0"/>
              <a:t>Geldi ise başkansanız fotoğraf çekmenizi isteyecek, üye iseniz adayın setifikasına göre değerlendirme için Ek-3 yada Ek-4 formuna yönlendirecektir.</a:t>
            </a:r>
          </a:p>
          <a:p>
            <a:pPr algn="ctr"/>
            <a:endParaRPr lang="tr-TR" sz="4000" dirty="0" smtClean="0"/>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7192" y="175827"/>
            <a:ext cx="4934368" cy="6536602"/>
          </a:xfrm>
          <a:prstGeom prst="rect">
            <a:avLst/>
          </a:prstGeom>
        </p:spPr>
      </p:pic>
    </p:spTree>
    <p:extLst>
      <p:ext uri="{BB962C8B-B14F-4D97-AF65-F5344CB8AC3E}">
        <p14:creationId xmlns="" xmlns:p14="http://schemas.microsoft.com/office/powerpoint/2010/main" val="542508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4617268" y="91981"/>
            <a:ext cx="7333306" cy="6247864"/>
          </a:xfrm>
          <a:prstGeom prst="rect">
            <a:avLst/>
          </a:prstGeom>
          <a:noFill/>
        </p:spPr>
        <p:txBody>
          <a:bodyPr wrap="square" rtlCol="0">
            <a:spAutoFit/>
          </a:bodyPr>
          <a:lstStyle/>
          <a:p>
            <a:pPr marL="571500" indent="-571500">
              <a:buFont typeface="Arial" panose="020B0604020202020204" pitchFamily="34" charset="0"/>
              <a:buChar char="•"/>
            </a:pPr>
            <a:r>
              <a:rPr lang="tr-TR" sz="4000" dirty="0" smtClean="0"/>
              <a:t>Başkansanız ancak adayın resmini çektikten sonra değerlendirme işlemine başlayabilirsiniz.</a:t>
            </a:r>
          </a:p>
          <a:p>
            <a:pPr marL="571500" indent="-571500">
              <a:buFont typeface="Arial" panose="020B0604020202020204" pitchFamily="34" charset="0"/>
              <a:buChar char="•"/>
            </a:pPr>
            <a:r>
              <a:rPr lang="tr-TR" sz="4000" dirty="0" smtClean="0"/>
              <a:t>Gelmediği halde adayın resmini çektiyseniz ve herhangi bir değerlendirme yapmadıysanız ancak  adayın durumunu gelmedi olarak seçebilirsiniz.</a:t>
            </a:r>
          </a:p>
          <a:p>
            <a:pPr algn="ctr"/>
            <a:endParaRPr lang="tr-TR" sz="4000" dirty="0" smtClean="0"/>
          </a:p>
        </p:txBody>
      </p:sp>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5176986" cy="6858000"/>
          </a:xfrm>
          <a:prstGeom prst="rect">
            <a:avLst/>
          </a:prstGeom>
        </p:spPr>
      </p:pic>
    </p:spTree>
    <p:extLst>
      <p:ext uri="{BB962C8B-B14F-4D97-AF65-F5344CB8AC3E}">
        <p14:creationId xmlns="" xmlns:p14="http://schemas.microsoft.com/office/powerpoint/2010/main" val="23860214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4551116" y="68571"/>
            <a:ext cx="7453779" cy="6186309"/>
          </a:xfrm>
          <a:prstGeom prst="rect">
            <a:avLst/>
          </a:prstGeom>
          <a:noFill/>
        </p:spPr>
        <p:txBody>
          <a:bodyPr wrap="square" rtlCol="0">
            <a:spAutoFit/>
          </a:bodyPr>
          <a:lstStyle/>
          <a:p>
            <a:pPr marL="571500" indent="-571500">
              <a:buFont typeface="Arial" panose="020B0604020202020204" pitchFamily="34" charset="0"/>
              <a:buChar char="•"/>
            </a:pPr>
            <a:r>
              <a:rPr lang="tr-TR" sz="3600" dirty="0" smtClean="0"/>
              <a:t>Aday geldi ise değerlendirme için sertifikasına göre Ek-3 yada Ek-4 formuna geçilir. </a:t>
            </a:r>
          </a:p>
          <a:p>
            <a:pPr marL="571500" indent="-571500">
              <a:buFont typeface="Arial" panose="020B0604020202020204" pitchFamily="34" charset="0"/>
              <a:buChar char="•"/>
            </a:pPr>
            <a:r>
              <a:rPr lang="tr-TR" sz="3600" dirty="0" smtClean="0"/>
              <a:t>Formlarda Mavi, Sarı ve Kırmızı kriterler bulunmaktadır. </a:t>
            </a:r>
          </a:p>
          <a:p>
            <a:pPr marL="571500" indent="-571500">
              <a:buFont typeface="Arial" panose="020B0604020202020204" pitchFamily="34" charset="0"/>
              <a:buChar char="•"/>
            </a:pPr>
            <a:r>
              <a:rPr lang="tr-TR" sz="3600" dirty="0"/>
              <a:t>İlk olarak I. </a:t>
            </a:r>
            <a:r>
              <a:rPr lang="tr-TR" sz="3600" dirty="0" smtClean="0"/>
              <a:t>Bölümde mavi kriterler listelenir.  </a:t>
            </a:r>
          </a:p>
          <a:p>
            <a:pPr marL="571500" indent="-571500">
              <a:buFont typeface="Arial" panose="020B0604020202020204" pitchFamily="34" charset="0"/>
              <a:buChar char="•"/>
            </a:pPr>
            <a:r>
              <a:rPr lang="tr-TR" sz="3600" dirty="0" smtClean="0"/>
              <a:t>Mavi maddelerde en fazla 5 kriter seçilebilir. 5. kriter seçilmemişse İleri butonuna tıklanarak II. Bölüme geçilir.</a:t>
            </a:r>
            <a:endParaRPr lang="tr-TR" sz="3600" dirty="0"/>
          </a:p>
        </p:txBody>
      </p:sp>
      <p:pic>
        <p:nvPicPr>
          <p:cNvPr id="2" name="Resim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48151" y="0"/>
            <a:ext cx="4286250" cy="6858000"/>
          </a:xfrm>
          <a:prstGeom prst="rect">
            <a:avLst/>
          </a:prstGeom>
        </p:spPr>
      </p:pic>
    </p:spTree>
    <p:extLst>
      <p:ext uri="{BB962C8B-B14F-4D97-AF65-F5344CB8AC3E}">
        <p14:creationId xmlns="" xmlns:p14="http://schemas.microsoft.com/office/powerpoint/2010/main" val="780695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4533008" y="-5417"/>
            <a:ext cx="7580529" cy="6247864"/>
          </a:xfrm>
          <a:prstGeom prst="rect">
            <a:avLst/>
          </a:prstGeom>
          <a:noFill/>
        </p:spPr>
        <p:txBody>
          <a:bodyPr wrap="square" rtlCol="0">
            <a:spAutoFit/>
          </a:bodyPr>
          <a:lstStyle/>
          <a:p>
            <a:pPr marL="571500" indent="-571500">
              <a:buFont typeface="Arial" panose="020B0604020202020204" pitchFamily="34" charset="0"/>
              <a:buChar char="•"/>
            </a:pPr>
            <a:r>
              <a:rPr lang="tr-TR" sz="4000" dirty="0" smtClean="0"/>
              <a:t>EK-3’de I. ve II. bölüm listelenirken Ek-4’de sadece II. bölüm listelenir.</a:t>
            </a:r>
          </a:p>
          <a:p>
            <a:pPr marL="571500" indent="-571500">
              <a:buFont typeface="Arial" panose="020B0604020202020204" pitchFamily="34" charset="0"/>
              <a:buChar char="•"/>
            </a:pPr>
            <a:r>
              <a:rPr lang="tr-TR" sz="4000" dirty="0" smtClean="0"/>
              <a:t>II. ve eğer varsa III.bölümde  kriterle grup başlıkları ile listlenmektedir.</a:t>
            </a:r>
          </a:p>
          <a:p>
            <a:pPr marL="571500" indent="-571500">
              <a:buFont typeface="Arial" panose="020B0604020202020204" pitchFamily="34" charset="0"/>
              <a:buChar char="•"/>
            </a:pPr>
            <a:r>
              <a:rPr lang="tr-TR" sz="4000" dirty="0" smtClean="0"/>
              <a:t>Ayrıca her grub başlığının sağ tarafında ki yeşil kutularda kaç kriterin seçildiği sayı olarak görülebilir.</a:t>
            </a:r>
          </a:p>
        </p:txBody>
      </p:sp>
      <p:pic>
        <p:nvPicPr>
          <p:cNvPr id="3" name="Resim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2884" y="0"/>
            <a:ext cx="4286250" cy="6858000"/>
          </a:xfrm>
          <a:prstGeom prst="rect">
            <a:avLst/>
          </a:prstGeom>
        </p:spPr>
      </p:pic>
    </p:spTree>
    <p:extLst>
      <p:ext uri="{BB962C8B-B14F-4D97-AF65-F5344CB8AC3E}">
        <p14:creationId xmlns="" xmlns:p14="http://schemas.microsoft.com/office/powerpoint/2010/main" val="3523738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4472411" y="-2709"/>
            <a:ext cx="7632072" cy="6186309"/>
          </a:xfrm>
          <a:prstGeom prst="rect">
            <a:avLst/>
          </a:prstGeom>
          <a:noFill/>
        </p:spPr>
        <p:txBody>
          <a:bodyPr wrap="square" rtlCol="0">
            <a:spAutoFit/>
          </a:bodyPr>
          <a:lstStyle/>
          <a:p>
            <a:pPr marL="571500" indent="-571500">
              <a:buFont typeface="Arial" panose="020B0604020202020204" pitchFamily="34" charset="0"/>
              <a:buChar char="•"/>
            </a:pPr>
            <a:r>
              <a:rPr lang="tr-TR" sz="3600" dirty="0" smtClean="0"/>
              <a:t>Kriter grup başığına tıklandığında o gruba ait sarı ve/veya kırmızı kriterler listelenir. </a:t>
            </a:r>
          </a:p>
          <a:p>
            <a:pPr marL="571500" indent="-571500">
              <a:buFont typeface="Arial" panose="020B0604020202020204" pitchFamily="34" charset="0"/>
              <a:buChar char="•"/>
            </a:pPr>
            <a:r>
              <a:rPr lang="tr-TR" sz="3600" dirty="0" smtClean="0"/>
              <a:t>Kırmızı kriterler en fazla 1 kez seçilebilirken sarı kriterler aynı veya farklı kriterler için en fazla 2 kez seçilebilir.</a:t>
            </a:r>
          </a:p>
          <a:p>
            <a:pPr marL="571500" indent="-571500">
              <a:buFont typeface="Arial" panose="020B0604020202020204" pitchFamily="34" charset="0"/>
              <a:buChar char="•"/>
            </a:pPr>
            <a:r>
              <a:rPr lang="tr-TR" sz="3600" dirty="0" smtClean="0"/>
              <a:t>Eğer aday başarısız olmadıysa ilgili bölümdeki grub başlıklarına dönmek için Geri butonuna tıklanır.</a:t>
            </a:r>
          </a:p>
        </p:txBody>
      </p:sp>
      <p:pic>
        <p:nvPicPr>
          <p:cNvPr id="2" name="Resim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4777" y="0"/>
            <a:ext cx="4286250" cy="6858000"/>
          </a:xfrm>
          <a:prstGeom prst="rect">
            <a:avLst/>
          </a:prstGeom>
        </p:spPr>
      </p:pic>
    </p:spTree>
    <p:extLst>
      <p:ext uri="{BB962C8B-B14F-4D97-AF65-F5344CB8AC3E}">
        <p14:creationId xmlns="" xmlns:p14="http://schemas.microsoft.com/office/powerpoint/2010/main" val="28093634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4371027" y="0"/>
            <a:ext cx="7820973" cy="6186309"/>
          </a:xfrm>
          <a:prstGeom prst="rect">
            <a:avLst/>
          </a:prstGeom>
          <a:noFill/>
        </p:spPr>
        <p:txBody>
          <a:bodyPr wrap="square" rtlCol="0">
            <a:spAutoFit/>
          </a:bodyPr>
          <a:lstStyle/>
          <a:p>
            <a:pPr marL="571500" indent="-571500">
              <a:buFont typeface="Arial" panose="020B0604020202020204" pitchFamily="34" charset="0"/>
              <a:buChar char="•"/>
            </a:pPr>
            <a:r>
              <a:rPr lang="tr-TR" sz="3600" dirty="0" smtClean="0"/>
              <a:t>Eğer I.bölümde 5 mavi kriter ,</a:t>
            </a:r>
          </a:p>
          <a:p>
            <a:r>
              <a:rPr lang="tr-TR" sz="3600" dirty="0" smtClean="0"/>
              <a:t>II. ve/veya III. Bölümde toplam </a:t>
            </a:r>
          </a:p>
          <a:p>
            <a:r>
              <a:rPr lang="tr-TR" sz="3600" dirty="0" smtClean="0"/>
              <a:t>2 sarı kriter veya 1 kırmızı kriter seçerseniz adayın BAŞARISIZ olacağına dair 2 defa UYARI penceresi görüntülenir.</a:t>
            </a:r>
          </a:p>
          <a:p>
            <a:pPr marL="571500" indent="-571500">
              <a:buFont typeface="Arial" panose="020B0604020202020204" pitchFamily="34" charset="0"/>
              <a:buChar char="•"/>
            </a:pPr>
            <a:r>
              <a:rPr lang="tr-TR" sz="3600" dirty="0" smtClean="0"/>
              <a:t>Çıkan 2 uyarıyıda EVET olarak tıklarsanız aday sınavdan başarısız olacak ve sınavı sonlanacaktır.</a:t>
            </a:r>
          </a:p>
          <a:p>
            <a:pPr marL="571500" indent="-571500">
              <a:buFont typeface="Arial" panose="020B0604020202020204" pitchFamily="34" charset="0"/>
              <a:buChar char="•"/>
            </a:pPr>
            <a:r>
              <a:rPr lang="tr-TR" sz="3600" dirty="0" smtClean="0"/>
              <a:t>Sınav sonlandığında ise Sonuç Ekranı görüntülenecektir.</a:t>
            </a:r>
          </a:p>
        </p:txBody>
      </p:sp>
      <p:pic>
        <p:nvPicPr>
          <p:cNvPr id="3" name="Resim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4777" y="0"/>
            <a:ext cx="4286250" cy="6858000"/>
          </a:xfrm>
          <a:prstGeom prst="rect">
            <a:avLst/>
          </a:prstGeom>
        </p:spPr>
      </p:pic>
    </p:spTree>
    <p:extLst>
      <p:ext uri="{BB962C8B-B14F-4D97-AF65-F5344CB8AC3E}">
        <p14:creationId xmlns="" xmlns:p14="http://schemas.microsoft.com/office/powerpoint/2010/main" val="4043485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5919884" y="1919013"/>
            <a:ext cx="5881255" cy="3170099"/>
          </a:xfrm>
          <a:prstGeom prst="rect">
            <a:avLst/>
          </a:prstGeom>
          <a:noFill/>
        </p:spPr>
        <p:txBody>
          <a:bodyPr wrap="square" rtlCol="0">
            <a:spAutoFit/>
          </a:bodyPr>
          <a:lstStyle/>
          <a:p>
            <a:r>
              <a:rPr lang="tr-TR" sz="4000" dirty="0" smtClean="0"/>
              <a:t>Uygulama kurulmadan önce cihazda bir takım ayarlamalar yapılmalıdır. Bunun için önce Ayarlar’a tıklanmalıdır.</a:t>
            </a:r>
            <a:endParaRPr lang="tr-TR" sz="4000" dirty="0"/>
          </a:p>
        </p:txBody>
      </p:sp>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1600" y="1685849"/>
            <a:ext cx="5818284" cy="3636428"/>
          </a:xfrm>
          <a:prstGeom prst="rect">
            <a:avLst/>
          </a:prstGeom>
        </p:spPr>
      </p:pic>
    </p:spTree>
    <p:extLst>
      <p:ext uri="{BB962C8B-B14F-4D97-AF65-F5344CB8AC3E}">
        <p14:creationId xmlns="" xmlns:p14="http://schemas.microsoft.com/office/powerpoint/2010/main" val="4246884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4443454" y="1141856"/>
            <a:ext cx="7811920" cy="3785652"/>
          </a:xfrm>
          <a:prstGeom prst="rect">
            <a:avLst/>
          </a:prstGeom>
          <a:noFill/>
        </p:spPr>
        <p:txBody>
          <a:bodyPr wrap="square" rtlCol="0">
            <a:spAutoFit/>
          </a:bodyPr>
          <a:lstStyle/>
          <a:p>
            <a:r>
              <a:rPr lang="tr-TR" sz="4000" dirty="0" smtClean="0"/>
              <a:t>Eğer aday değerlendirme sonuna kadar başarısız olmamışsa Form Ek-3’ün III. Bölümünde yada Form Ek-4’ün II. Bölümünde sağ üst köşede BİTİR butonu görüntülenir.</a:t>
            </a:r>
            <a:endParaRPr lang="tr-TR" sz="3200" dirty="0" smtClean="0"/>
          </a:p>
          <a:p>
            <a:pPr algn="ctr"/>
            <a:endParaRPr lang="tr-TR" sz="4000" dirty="0" smtClean="0"/>
          </a:p>
        </p:txBody>
      </p:sp>
      <p:pic>
        <p:nvPicPr>
          <p:cNvPr id="3" name="Resim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3830" y="-7934"/>
            <a:ext cx="4286250" cy="6858000"/>
          </a:xfrm>
          <a:prstGeom prst="rect">
            <a:avLst/>
          </a:prstGeom>
        </p:spPr>
      </p:pic>
    </p:spTree>
    <p:extLst>
      <p:ext uri="{BB962C8B-B14F-4D97-AF65-F5344CB8AC3E}">
        <p14:creationId xmlns="" xmlns:p14="http://schemas.microsoft.com/office/powerpoint/2010/main" val="11221318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4478688" y="84367"/>
            <a:ext cx="6141027" cy="5016758"/>
          </a:xfrm>
          <a:prstGeom prst="rect">
            <a:avLst/>
          </a:prstGeom>
          <a:noFill/>
        </p:spPr>
        <p:txBody>
          <a:bodyPr wrap="square" rtlCol="0">
            <a:spAutoFit/>
          </a:bodyPr>
          <a:lstStyle/>
          <a:p>
            <a:r>
              <a:rPr lang="tr-TR" sz="4000" dirty="0" smtClean="0"/>
              <a:t>Bitir butonuna tıklandığında karşınıza adayın BAŞARILI olacağına dair 2 defa UYARI penceresi açılacaktır. </a:t>
            </a:r>
          </a:p>
          <a:p>
            <a:r>
              <a:rPr lang="tr-TR" sz="4000" dirty="0" smtClean="0"/>
              <a:t>Açılan her 2 penceredede EVET’e tıklarsanız aday BAŞARILI olacak ve Sonuç ekranına geçilecektir.</a:t>
            </a:r>
            <a:endParaRPr lang="tr-TR" sz="3200" dirty="0" smtClean="0"/>
          </a:p>
        </p:txBody>
      </p:sp>
      <p:pic>
        <p:nvPicPr>
          <p:cNvPr id="2" name="Resim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0991" y="0"/>
            <a:ext cx="4286250" cy="6858000"/>
          </a:xfrm>
          <a:prstGeom prst="rect">
            <a:avLst/>
          </a:prstGeom>
        </p:spPr>
      </p:pic>
    </p:spTree>
    <p:extLst>
      <p:ext uri="{BB962C8B-B14F-4D97-AF65-F5344CB8AC3E}">
        <p14:creationId xmlns="" xmlns:p14="http://schemas.microsoft.com/office/powerpoint/2010/main" val="6753295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4286250" y="75313"/>
            <a:ext cx="7827287" cy="6186309"/>
          </a:xfrm>
          <a:prstGeom prst="rect">
            <a:avLst/>
          </a:prstGeom>
          <a:noFill/>
        </p:spPr>
        <p:txBody>
          <a:bodyPr wrap="square" rtlCol="0">
            <a:spAutoFit/>
          </a:bodyPr>
          <a:lstStyle/>
          <a:p>
            <a:pPr marL="571500" indent="-571500">
              <a:buFont typeface="Arial" panose="020B0604020202020204" pitchFamily="34" charset="0"/>
              <a:buChar char="•"/>
            </a:pPr>
            <a:r>
              <a:rPr lang="tr-TR" sz="3600" dirty="0" smtClean="0"/>
              <a:t>Sonuç ekranında adayın sınavıyla ilgili özet bilgiler listelenir. </a:t>
            </a:r>
          </a:p>
          <a:p>
            <a:pPr marL="571500" indent="-571500">
              <a:buFont typeface="Arial" panose="020B0604020202020204" pitchFamily="34" charset="0"/>
              <a:buChar char="•"/>
            </a:pPr>
            <a:r>
              <a:rPr lang="tr-TR" sz="3600" dirty="0" smtClean="0"/>
              <a:t>Hangi bölüm, grup ve kriterde hata yaptıysa onlar ayrıca alt alta listelenir.</a:t>
            </a:r>
          </a:p>
          <a:p>
            <a:pPr marL="571500" indent="-571500">
              <a:buFont typeface="Arial" panose="020B0604020202020204" pitchFamily="34" charset="0"/>
              <a:buChar char="•"/>
            </a:pPr>
            <a:r>
              <a:rPr lang="tr-TR" sz="3600" dirty="0" smtClean="0"/>
              <a:t>Sınav sonucunda göre sonuç kısmında adayın Başarılı, Başarısız veya Gelmedi durumları görüntülenir. </a:t>
            </a:r>
          </a:p>
          <a:p>
            <a:pPr marL="571500" indent="-571500">
              <a:buFont typeface="Arial" panose="020B0604020202020204" pitchFamily="34" charset="0"/>
              <a:buChar char="•"/>
            </a:pPr>
            <a:r>
              <a:rPr lang="tr-TR" sz="3600" dirty="0" smtClean="0"/>
              <a:t>Açıklama kısmı dışındaki veriler hiçbir şekilde değiştirilemez.</a:t>
            </a:r>
          </a:p>
        </p:txBody>
      </p:sp>
      <p:pic>
        <p:nvPicPr>
          <p:cNvPr id="2" name="Resim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4286250" cy="6858000"/>
          </a:xfrm>
          <a:prstGeom prst="rect">
            <a:avLst/>
          </a:prstGeom>
        </p:spPr>
      </p:pic>
    </p:spTree>
    <p:extLst>
      <p:ext uri="{BB962C8B-B14F-4D97-AF65-F5344CB8AC3E}">
        <p14:creationId xmlns="" xmlns:p14="http://schemas.microsoft.com/office/powerpoint/2010/main" val="32169987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4286250" y="75313"/>
            <a:ext cx="7827287" cy="3785652"/>
          </a:xfrm>
          <a:prstGeom prst="rect">
            <a:avLst/>
          </a:prstGeom>
          <a:noFill/>
        </p:spPr>
        <p:txBody>
          <a:bodyPr wrap="square" rtlCol="0">
            <a:spAutoFit/>
          </a:bodyPr>
          <a:lstStyle/>
          <a:p>
            <a:pPr marL="571500" indent="-571500">
              <a:buFont typeface="Arial" panose="020B0604020202020204" pitchFamily="34" charset="0"/>
              <a:buChar char="•"/>
            </a:pPr>
            <a:r>
              <a:rPr lang="tr-TR" sz="4000" dirty="0" smtClean="0"/>
              <a:t>Açıklama alanı zorunlu değildir. Eğer eklenmek istenen birşey varsa yazılabilir.</a:t>
            </a:r>
          </a:p>
          <a:p>
            <a:pPr marL="571500" indent="-571500">
              <a:buFont typeface="Arial" panose="020B0604020202020204" pitchFamily="34" charset="0"/>
              <a:buChar char="•"/>
            </a:pPr>
            <a:r>
              <a:rPr lang="tr-TR" sz="4000" dirty="0" smtClean="0"/>
              <a:t>Aday Listesi Ekranına dönmek için Kursiyer Listesi butonuna tıklanmalıdır.</a:t>
            </a:r>
            <a:endParaRPr lang="tr-TR" sz="3200" dirty="0" smtClean="0"/>
          </a:p>
        </p:txBody>
      </p:sp>
      <p:pic>
        <p:nvPicPr>
          <p:cNvPr id="2" name="Resim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4286250" cy="6858000"/>
          </a:xfrm>
          <a:prstGeom prst="rect">
            <a:avLst/>
          </a:prstGeom>
        </p:spPr>
      </p:pic>
    </p:spTree>
    <p:extLst>
      <p:ext uri="{BB962C8B-B14F-4D97-AF65-F5344CB8AC3E}">
        <p14:creationId xmlns="" xmlns:p14="http://schemas.microsoft.com/office/powerpoint/2010/main" val="28969634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4436198" y="129635"/>
            <a:ext cx="7686392" cy="6863417"/>
          </a:xfrm>
          <a:prstGeom prst="rect">
            <a:avLst/>
          </a:prstGeom>
          <a:noFill/>
        </p:spPr>
        <p:txBody>
          <a:bodyPr wrap="square" rtlCol="0">
            <a:spAutoFit/>
          </a:bodyPr>
          <a:lstStyle/>
          <a:p>
            <a:r>
              <a:rPr lang="tr-TR" sz="4000" dirty="0" smtClean="0"/>
              <a:t>Aday Listesi Ekranı açıldığında adayın resminin yanında bu sefer adayın durumu eğer Başarılı ise yeşil, eğer Başarısız ise kırmızı ve eğer Gelmedi ise sarı renkte olacak şekilde görüntülenir.</a:t>
            </a:r>
          </a:p>
          <a:p>
            <a:r>
              <a:rPr lang="tr-TR" sz="4000" dirty="0" smtClean="0"/>
              <a:t>Tabletiniz internete bağlı ise ister teker teker ister toplu olarak adayların sınav sonuçlarını Merkez sunucuya gönderebilirsiniz.</a:t>
            </a:r>
          </a:p>
          <a:p>
            <a:endParaRPr lang="tr-TR" sz="4000" dirty="0" smtClean="0"/>
          </a:p>
        </p:txBody>
      </p:sp>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4286250" cy="6858000"/>
          </a:xfrm>
          <a:prstGeom prst="rect">
            <a:avLst/>
          </a:prstGeom>
        </p:spPr>
      </p:pic>
    </p:spTree>
    <p:extLst>
      <p:ext uri="{BB962C8B-B14F-4D97-AF65-F5344CB8AC3E}">
        <p14:creationId xmlns="" xmlns:p14="http://schemas.microsoft.com/office/powerpoint/2010/main" val="22319963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4599160" y="0"/>
            <a:ext cx="7592840" cy="5632311"/>
          </a:xfrm>
          <a:prstGeom prst="rect">
            <a:avLst/>
          </a:prstGeom>
          <a:noFill/>
        </p:spPr>
        <p:txBody>
          <a:bodyPr wrap="square" rtlCol="0">
            <a:spAutoFit/>
          </a:bodyPr>
          <a:lstStyle/>
          <a:p>
            <a:pPr marL="571500" indent="-571500">
              <a:buFont typeface="Arial" panose="020B0604020202020204" pitchFamily="34" charset="0"/>
              <a:buChar char="•"/>
            </a:pPr>
            <a:r>
              <a:rPr lang="tr-TR" sz="3600" dirty="0" smtClean="0"/>
              <a:t>Sonuçları Gönder butonuna tıkladığınızda karşınıza önce göndermek isteyip istemediğinizi dair bir pencere açılacaktır.</a:t>
            </a:r>
          </a:p>
          <a:p>
            <a:pPr marL="571500" indent="-571500">
              <a:buFont typeface="Arial" panose="020B0604020202020204" pitchFamily="34" charset="0"/>
              <a:buChar char="•"/>
            </a:pPr>
            <a:r>
              <a:rPr lang="tr-TR" sz="3600" dirty="0" smtClean="0"/>
              <a:t>EVET dediğinizde ise Gönderiliyor penceresi açılacaktır.</a:t>
            </a:r>
          </a:p>
          <a:p>
            <a:pPr marL="571500" indent="-571500">
              <a:buFont typeface="Arial" panose="020B0604020202020204" pitchFamily="34" charset="0"/>
              <a:buChar char="•"/>
            </a:pPr>
            <a:r>
              <a:rPr lang="tr-TR" sz="3600" dirty="0" smtClean="0"/>
              <a:t>Gönderim işlemi bittiğinde ise sonuçların başarıyla gönderildiğine dair pencere açılacaktır.  </a:t>
            </a:r>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2428" y="0"/>
            <a:ext cx="4784281" cy="4535786"/>
          </a:xfrm>
          <a:prstGeom prst="rect">
            <a:avLst/>
          </a:prstGeom>
        </p:spPr>
      </p:pic>
    </p:spTree>
    <p:extLst>
      <p:ext uri="{BB962C8B-B14F-4D97-AF65-F5344CB8AC3E}">
        <p14:creationId xmlns="" xmlns:p14="http://schemas.microsoft.com/office/powerpoint/2010/main" val="36387889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4436198" y="84368"/>
            <a:ext cx="7686392" cy="6186309"/>
          </a:xfrm>
          <a:prstGeom prst="rect">
            <a:avLst/>
          </a:prstGeom>
          <a:noFill/>
        </p:spPr>
        <p:txBody>
          <a:bodyPr wrap="square" rtlCol="0">
            <a:spAutoFit/>
          </a:bodyPr>
          <a:lstStyle/>
          <a:p>
            <a:pPr marL="571500" indent="-571500">
              <a:buFont typeface="Arial" panose="020B0604020202020204" pitchFamily="34" charset="0"/>
              <a:buChar char="•"/>
            </a:pPr>
            <a:r>
              <a:rPr lang="tr-TR" sz="3600" dirty="0" smtClean="0"/>
              <a:t>Sonuçlar başarılı bir şekilde gönderildikten sonra Aday Listesi Ekranında, sonuçları BAŞARILI bir şekilde gönderilen her bir adayın resminin yanında yer alan kırmızı çarpı işareti yeşil tik işaretine dönecektir.</a:t>
            </a:r>
          </a:p>
          <a:p>
            <a:pPr marL="571500" indent="-571500">
              <a:buFont typeface="Arial" panose="020B0604020202020204" pitchFamily="34" charset="0"/>
              <a:buChar char="•"/>
            </a:pPr>
            <a:r>
              <a:rPr lang="tr-TR" sz="3600" dirty="0" smtClean="0"/>
              <a:t>Sonuç BAŞARILI bir şekilde gönderildi ise Yeşil Tik, Sonuç gönderilmedi ise Kırmızı Çarpı işareti görüntülenecektir.</a:t>
            </a:r>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8939" y="0"/>
            <a:ext cx="4286250" cy="6858000"/>
          </a:xfrm>
          <a:prstGeom prst="rect">
            <a:avLst/>
          </a:prstGeom>
        </p:spPr>
      </p:pic>
    </p:spTree>
    <p:extLst>
      <p:ext uri="{BB962C8B-B14F-4D97-AF65-F5344CB8AC3E}">
        <p14:creationId xmlns="" xmlns:p14="http://schemas.microsoft.com/office/powerpoint/2010/main" val="27303328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4436198" y="84368"/>
            <a:ext cx="7686392" cy="4401205"/>
          </a:xfrm>
          <a:prstGeom prst="rect">
            <a:avLst/>
          </a:prstGeom>
          <a:noFill/>
        </p:spPr>
        <p:txBody>
          <a:bodyPr wrap="square" rtlCol="0">
            <a:spAutoFit/>
          </a:bodyPr>
          <a:lstStyle/>
          <a:p>
            <a:pPr marL="571500" indent="-571500">
              <a:buFont typeface="Arial" panose="020B0604020202020204" pitchFamily="34" charset="0"/>
              <a:buChar char="•"/>
            </a:pPr>
            <a:r>
              <a:rPr lang="tr-TR" sz="4000" dirty="0" smtClean="0"/>
              <a:t>Tüm adayların snuçları başarılı bir şekilde sunucuya gönderildi ise Sonuçları Gönder butununun yerinde BİTİR düğmesi görüntülenecektir.</a:t>
            </a:r>
          </a:p>
          <a:p>
            <a:pPr marL="571500" indent="-571500">
              <a:buFont typeface="Arial" panose="020B0604020202020204" pitchFamily="34" charset="0"/>
              <a:buChar char="•"/>
            </a:pPr>
            <a:r>
              <a:rPr lang="tr-TR" sz="4000" dirty="0" smtClean="0"/>
              <a:t>BİTİR düğmesine tıklandığı ise Araç Plaka Ekranına geçilecektir.</a:t>
            </a:r>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8939" y="0"/>
            <a:ext cx="4286250" cy="6858000"/>
          </a:xfrm>
          <a:prstGeom prst="rect">
            <a:avLst/>
          </a:prstGeom>
        </p:spPr>
      </p:pic>
    </p:spTree>
    <p:extLst>
      <p:ext uri="{BB962C8B-B14F-4D97-AF65-F5344CB8AC3E}">
        <p14:creationId xmlns="" xmlns:p14="http://schemas.microsoft.com/office/powerpoint/2010/main" val="29559119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8485" y="65317"/>
            <a:ext cx="4181475" cy="6686550"/>
          </a:xfrm>
          <a:prstGeom prst="rect">
            <a:avLst/>
          </a:prstGeom>
        </p:spPr>
      </p:pic>
      <p:sp>
        <p:nvSpPr>
          <p:cNvPr id="6" name="Metin kutusu 4"/>
          <p:cNvSpPr txBox="1"/>
          <p:nvPr/>
        </p:nvSpPr>
        <p:spPr>
          <a:xfrm>
            <a:off x="4436198" y="84368"/>
            <a:ext cx="7686392" cy="6863417"/>
          </a:xfrm>
          <a:prstGeom prst="rect">
            <a:avLst/>
          </a:prstGeom>
          <a:noFill/>
        </p:spPr>
        <p:txBody>
          <a:bodyPr wrap="square" rtlCol="0">
            <a:spAutoFit/>
          </a:bodyPr>
          <a:lstStyle/>
          <a:p>
            <a:pPr marL="571500" indent="-571500">
              <a:buFont typeface="Arial" panose="020B0604020202020204" pitchFamily="34" charset="0"/>
              <a:buChar char="•"/>
            </a:pPr>
            <a:r>
              <a:rPr lang="tr-TR" sz="4000" dirty="0" smtClean="0"/>
              <a:t>Eğer 2. bir araçta daha görevli iseniz buraya yeni aracın plakasını girebilirsiniz.</a:t>
            </a:r>
          </a:p>
          <a:p>
            <a:pPr marL="571500" indent="-571500">
              <a:buFont typeface="Arial" panose="020B0604020202020204" pitchFamily="34" charset="0"/>
              <a:buChar char="•"/>
            </a:pPr>
            <a:r>
              <a:rPr lang="tr-TR" sz="4000" dirty="0" smtClean="0"/>
              <a:t>Eğer göreviniz bitti isede ÇIKIŞ butonuna tıklayarak uygulamadan çıkabilirsiniz.</a:t>
            </a:r>
          </a:p>
          <a:p>
            <a:pPr marL="571500" indent="-571500">
              <a:buFont typeface="Arial" panose="020B0604020202020204" pitchFamily="34" charset="0"/>
              <a:buChar char="•"/>
            </a:pPr>
            <a:r>
              <a:rPr lang="tr-TR" sz="4000" dirty="0" smtClean="0"/>
              <a:t>Uygulamayı tekrar açtığınızda eğer sonuçları gönderilmeyen adaylar var ise yeni araç için adayları listeleyemezsiniz. Eski araca ait adaylar listelenir.</a:t>
            </a:r>
          </a:p>
        </p:txBody>
      </p:sp>
    </p:spTree>
    <p:extLst>
      <p:ext uri="{BB962C8B-B14F-4D97-AF65-F5344CB8AC3E}">
        <p14:creationId xmlns="" xmlns:p14="http://schemas.microsoft.com/office/powerpoint/2010/main" val="27765525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415637" y="893630"/>
            <a:ext cx="11492346" cy="5016758"/>
          </a:xfrm>
          <a:prstGeom prst="rect">
            <a:avLst/>
          </a:prstGeom>
          <a:noFill/>
        </p:spPr>
        <p:txBody>
          <a:bodyPr wrap="square" rtlCol="0">
            <a:spAutoFit/>
          </a:bodyPr>
          <a:lstStyle/>
          <a:p>
            <a:pPr algn="ctr"/>
            <a:r>
              <a:rPr lang="tr-TR" sz="4000" dirty="0" smtClean="0"/>
              <a:t>BAZI KOMİSYONLARDA </a:t>
            </a:r>
          </a:p>
          <a:p>
            <a:pPr algn="ctr"/>
            <a:r>
              <a:rPr lang="tr-TR" sz="4000" dirty="0" smtClean="0"/>
              <a:t>BİRDEN ÇOK ARAÇ OLACAĞINDAN</a:t>
            </a:r>
          </a:p>
          <a:p>
            <a:pPr algn="ctr"/>
            <a:r>
              <a:rPr lang="tr-TR" sz="4000" dirty="0" smtClean="0">
                <a:solidFill>
                  <a:srgbClr val="FF0000"/>
                </a:solidFill>
              </a:rPr>
              <a:t>TÜM PLAKA GİRME İŞLEMLERİ </a:t>
            </a:r>
          </a:p>
          <a:p>
            <a:pPr algn="ctr"/>
            <a:r>
              <a:rPr lang="tr-TR" sz="4000" dirty="0" smtClean="0">
                <a:solidFill>
                  <a:srgbClr val="FF0000"/>
                </a:solidFill>
              </a:rPr>
              <a:t>VE SONUÇLARI GÖNDERME ESNASINDA</a:t>
            </a:r>
          </a:p>
          <a:p>
            <a:pPr algn="ctr"/>
            <a:r>
              <a:rPr lang="tr-TR" sz="4000" dirty="0" smtClean="0">
                <a:solidFill>
                  <a:srgbClr val="FF0000"/>
                </a:solidFill>
              </a:rPr>
              <a:t>İNTERNETE BAĞLANMAK </a:t>
            </a:r>
          </a:p>
          <a:p>
            <a:pPr algn="ctr"/>
            <a:r>
              <a:rPr lang="tr-TR" sz="4000" dirty="0" smtClean="0"/>
              <a:t>GEREKECEKTİR.</a:t>
            </a:r>
          </a:p>
          <a:p>
            <a:pPr algn="ctr"/>
            <a:r>
              <a:rPr lang="tr-TR" sz="4000" dirty="0" smtClean="0"/>
              <a:t>YUKARIDA ANLATILANLAR SIRASIYLA </a:t>
            </a:r>
          </a:p>
          <a:p>
            <a:pPr algn="ctr"/>
            <a:r>
              <a:rPr lang="tr-TR" sz="4000" dirty="0" smtClean="0"/>
              <a:t>YENİ PLAKA İÇİN GERÇEKLEŞTİRİLECEKTİR.</a:t>
            </a:r>
            <a:endParaRPr lang="tr-TR" sz="4800" dirty="0" smtClean="0"/>
          </a:p>
        </p:txBody>
      </p:sp>
    </p:spTree>
    <p:extLst>
      <p:ext uri="{BB962C8B-B14F-4D97-AF65-F5344CB8AC3E}">
        <p14:creationId xmlns="" xmlns:p14="http://schemas.microsoft.com/office/powerpoint/2010/main" val="13160274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6200727" y="629475"/>
            <a:ext cx="5881255" cy="5632311"/>
          </a:xfrm>
          <a:prstGeom prst="rect">
            <a:avLst/>
          </a:prstGeom>
          <a:noFill/>
        </p:spPr>
        <p:txBody>
          <a:bodyPr wrap="square" rtlCol="0">
            <a:spAutoFit/>
          </a:bodyPr>
          <a:lstStyle/>
          <a:p>
            <a:r>
              <a:rPr lang="tr-TR" sz="4000" dirty="0" smtClean="0"/>
              <a:t>Uygulamanın cihaza kurulabilmesi ve uygulamaya gelecek güncelleştirmelerin kurulabilmesi için Ayarlar</a:t>
            </a:r>
            <a:r>
              <a:rPr lang="tr-TR" sz="4000" dirty="0" smtClean="0">
                <a:sym typeface="Wingdings" panose="05000000000000000000" pitchFamily="2" charset="2"/>
              </a:rPr>
              <a:t>Güvenlik sekmesinde Bilinmeyen Kaynaklar işaretlenmiş olmalıdır.</a:t>
            </a:r>
            <a:endParaRPr lang="tr-TR" sz="4000" dirty="0"/>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3784" y="1651815"/>
            <a:ext cx="5927189" cy="3704493"/>
          </a:xfrm>
          <a:prstGeom prst="rect">
            <a:avLst/>
          </a:prstGeom>
        </p:spPr>
      </p:pic>
    </p:spTree>
    <p:extLst>
      <p:ext uri="{BB962C8B-B14F-4D97-AF65-F5344CB8AC3E}">
        <p14:creationId xmlns="" xmlns:p14="http://schemas.microsoft.com/office/powerpoint/2010/main" val="13509258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DİKKAT</a:t>
            </a:r>
            <a:endParaRPr lang="tr-TR" dirty="0"/>
          </a:p>
        </p:txBody>
      </p:sp>
      <p:sp>
        <p:nvSpPr>
          <p:cNvPr id="3" name="2 İçerik Yer Tutucusu"/>
          <p:cNvSpPr>
            <a:spLocks noGrp="1"/>
          </p:cNvSpPr>
          <p:nvPr>
            <p:ph idx="1"/>
          </p:nvPr>
        </p:nvSpPr>
        <p:spPr/>
        <p:txBody>
          <a:bodyPr/>
          <a:lstStyle/>
          <a:p>
            <a:r>
              <a:rPr lang="tr-TR" dirty="0" smtClean="0"/>
              <a:t>Sınav esnasında tabletleri güneş gören yerlerde bırakmayınız. Bataryalarda problem çıkmaktadır.</a:t>
            </a:r>
            <a:endParaRPr lang="tr-T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SIKÇA SORULAN SORULAR</a:t>
            </a:r>
            <a:endParaRPr lang="tr-TR" dirty="0"/>
          </a:p>
        </p:txBody>
      </p:sp>
      <p:sp>
        <p:nvSpPr>
          <p:cNvPr id="3" name="2 İçerik Yer Tutucusu"/>
          <p:cNvSpPr>
            <a:spLocks noGrp="1"/>
          </p:cNvSpPr>
          <p:nvPr>
            <p:ph idx="1"/>
          </p:nvPr>
        </p:nvSpPr>
        <p:spPr/>
        <p:txBody>
          <a:bodyPr>
            <a:normAutofit/>
          </a:bodyPr>
          <a:lstStyle/>
          <a:p>
            <a:r>
              <a:rPr lang="tr-TR" sz="3600" dirty="0" smtClean="0"/>
              <a:t>Soru: Tablete internet erişimi nasıl sağlanır? </a:t>
            </a:r>
          </a:p>
          <a:p>
            <a:r>
              <a:rPr lang="tr-TR" sz="3600" dirty="0" smtClean="0"/>
              <a:t>Cevap: Tablete internet erişimi eğer tabletin GSM Mobil bağlantısı yoksa ancak </a:t>
            </a:r>
            <a:r>
              <a:rPr lang="tr-TR" sz="3600" dirty="0" err="1" smtClean="0"/>
              <a:t>wifi</a:t>
            </a:r>
            <a:r>
              <a:rPr lang="tr-TR" sz="3600" dirty="0" smtClean="0"/>
              <a:t> ile sağlanabilir. </a:t>
            </a:r>
            <a:r>
              <a:rPr lang="tr-TR" sz="3600" dirty="0" err="1" smtClean="0"/>
              <a:t>Wifi</a:t>
            </a:r>
            <a:r>
              <a:rPr lang="tr-TR" sz="3600" dirty="0" smtClean="0"/>
              <a:t> bağlantısı ise kurumdaki bir </a:t>
            </a:r>
            <a:r>
              <a:rPr lang="tr-TR" sz="3600" dirty="0" err="1" smtClean="0"/>
              <a:t>wifi</a:t>
            </a:r>
            <a:r>
              <a:rPr lang="tr-TR" sz="3600" dirty="0" smtClean="0"/>
              <a:t> modem/</a:t>
            </a:r>
            <a:r>
              <a:rPr lang="tr-TR" sz="3600" dirty="0" err="1" smtClean="0"/>
              <a:t>access</a:t>
            </a:r>
            <a:r>
              <a:rPr lang="tr-TR" sz="3600" dirty="0" smtClean="0"/>
              <a:t> </a:t>
            </a:r>
            <a:r>
              <a:rPr lang="tr-TR" sz="3600" dirty="0" err="1" smtClean="0"/>
              <a:t>point</a:t>
            </a:r>
            <a:r>
              <a:rPr lang="tr-TR" sz="3600" dirty="0" smtClean="0"/>
              <a:t> ile yada tableti kullanacak kişinin cep telefonundan </a:t>
            </a:r>
            <a:r>
              <a:rPr lang="tr-TR" sz="3600" dirty="0" err="1" smtClean="0"/>
              <a:t>hotspot</a:t>
            </a:r>
            <a:r>
              <a:rPr lang="tr-TR" sz="3600" dirty="0" smtClean="0"/>
              <a:t>(kişisel erişim noktasını) açması ile sağlanabilir. </a:t>
            </a:r>
            <a:endParaRPr lang="tr-TR" sz="3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Soru: Cep telefonuna MEBDUS uygulamasını indirerek sınav yapabilir miyiz? </a:t>
            </a:r>
            <a:endParaRPr lang="tr-TR" dirty="0"/>
          </a:p>
        </p:txBody>
      </p:sp>
      <p:sp>
        <p:nvSpPr>
          <p:cNvPr id="3" name="2 İçerik Yer Tutucusu"/>
          <p:cNvSpPr>
            <a:spLocks noGrp="1"/>
          </p:cNvSpPr>
          <p:nvPr>
            <p:ph idx="1"/>
          </p:nvPr>
        </p:nvSpPr>
        <p:spPr/>
        <p:txBody>
          <a:bodyPr>
            <a:normAutofit/>
          </a:bodyPr>
          <a:lstStyle/>
          <a:p>
            <a:r>
              <a:rPr lang="tr-TR" sz="3600" dirty="0" smtClean="0"/>
              <a:t>Cevap: Cep telefonu uygulamasındaki değerlendirme maddelerinde (mavi-sarı-kırmızı) karışıklık meydana gelmesi ve bilgi güvenliği nedeniyle kesinlikle yasaktır. </a:t>
            </a:r>
            <a:endParaRPr lang="tr-TR" sz="36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Soru: Tablet uygulama sistemine hangi şifre ve parola ile girilmesi gerekir? </a:t>
            </a:r>
            <a:endParaRPr lang="tr-TR" dirty="0"/>
          </a:p>
        </p:txBody>
      </p:sp>
      <p:sp>
        <p:nvSpPr>
          <p:cNvPr id="3" name="2 İçerik Yer Tutucusu"/>
          <p:cNvSpPr>
            <a:spLocks noGrp="1"/>
          </p:cNvSpPr>
          <p:nvPr>
            <p:ph idx="1"/>
          </p:nvPr>
        </p:nvSpPr>
        <p:spPr/>
        <p:txBody>
          <a:bodyPr>
            <a:normAutofit/>
          </a:bodyPr>
          <a:lstStyle/>
          <a:p>
            <a:r>
              <a:rPr lang="tr-TR" sz="3600" dirty="0" smtClean="0"/>
              <a:t>Cevap: MEB direksiyon sınavı uygulamasına ancak kişinin kişisel MEBBİS kullanıcı giriş bilgileri ile giriş sağlanabilir. Bunlar Türkiye Cumhuriyeti kimlik numarası ve MEBBİS şifresidir. </a:t>
            </a:r>
            <a:endParaRPr lang="tr-TR" sz="36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Soru: Tablet uygulamasında Başkan ve Üye nasıl atanır? </a:t>
            </a:r>
            <a:endParaRPr lang="tr-TR" dirty="0"/>
          </a:p>
        </p:txBody>
      </p:sp>
      <p:sp>
        <p:nvSpPr>
          <p:cNvPr id="3" name="2 İçerik Yer Tutucusu"/>
          <p:cNvSpPr>
            <a:spLocks noGrp="1"/>
          </p:cNvSpPr>
          <p:nvPr>
            <p:ph idx="1"/>
          </p:nvPr>
        </p:nvSpPr>
        <p:spPr/>
        <p:txBody>
          <a:bodyPr>
            <a:normAutofit lnSpcReduction="10000"/>
          </a:bodyPr>
          <a:lstStyle/>
          <a:p>
            <a:r>
              <a:rPr lang="tr-TR" sz="3600" dirty="0" smtClean="0"/>
              <a:t>Cevap: Uygulamada görevli olunan araç için ilk kim başkan olacaksa o kişinin önce girmesiyle sağlanır. Kursiyerlere başkan ve üye görev dağılımı sistem tarafından kursiyer sayısına göre aritmetik ortalamaya göre yapılır. Eğer görevli olunan ikinci bir araç var ise birinci araçta ilk plakayı sorgulayanın ikinci araçta en son plakayı sorgulaması görev paylaşımının eşit yapılabilmesi için esastır. </a:t>
            </a:r>
            <a:endParaRPr lang="tr-TR" sz="36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Soru: Başkan ve üye tablete plaka tanımlaması yaptıktan sonra internet ihtiyacı gerekir mi? </a:t>
            </a:r>
            <a:endParaRPr lang="tr-TR" dirty="0"/>
          </a:p>
        </p:txBody>
      </p:sp>
      <p:sp>
        <p:nvSpPr>
          <p:cNvPr id="3" name="2 İçerik Yer Tutucusu"/>
          <p:cNvSpPr>
            <a:spLocks noGrp="1"/>
          </p:cNvSpPr>
          <p:nvPr>
            <p:ph idx="1"/>
          </p:nvPr>
        </p:nvSpPr>
        <p:spPr/>
        <p:txBody>
          <a:bodyPr>
            <a:normAutofit/>
          </a:bodyPr>
          <a:lstStyle/>
          <a:p>
            <a:r>
              <a:rPr lang="tr-TR" sz="3600" dirty="0" smtClean="0"/>
              <a:t>Cevap: Plaka sorgulaması yapıldıktan ve kursiyer listesi görüntülendikten sonra sonuçları gönderene kadar internete gerek yoktur. Eğer uygulamadan yanlışlıkla çıkılırsa ya da ikinci bir aracın plakası sorgulanıp yeni kursiyer listesi çekilecekse tekrar internete </a:t>
            </a:r>
            <a:r>
              <a:rPr lang="tr-TR" sz="3600" dirty="0" err="1" smtClean="0"/>
              <a:t>ihitiyaç</a:t>
            </a:r>
            <a:r>
              <a:rPr lang="tr-TR" sz="3600" dirty="0" smtClean="0"/>
              <a:t> olacaktır. </a:t>
            </a:r>
            <a:endParaRPr lang="tr-TR" sz="36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Soru: İnternet erişim ihtiyacı gerekmesi durumunda ne yapılmalıdır? </a:t>
            </a:r>
            <a:endParaRPr lang="tr-TR" dirty="0"/>
          </a:p>
        </p:txBody>
      </p:sp>
      <p:sp>
        <p:nvSpPr>
          <p:cNvPr id="3" name="2 İçerik Yer Tutucusu"/>
          <p:cNvSpPr>
            <a:spLocks noGrp="1"/>
          </p:cNvSpPr>
          <p:nvPr>
            <p:ph idx="1"/>
          </p:nvPr>
        </p:nvSpPr>
        <p:spPr/>
        <p:txBody>
          <a:bodyPr>
            <a:normAutofit/>
          </a:bodyPr>
          <a:lstStyle/>
          <a:p>
            <a:r>
              <a:rPr lang="tr-TR" sz="3600" dirty="0" smtClean="0"/>
              <a:t>Cevap: Eğer sahada kursiyer değerlendirirken herhangi bir sebepten dolayı internete ihtiyaç duyulursa görevli kendi cep telefonundan </a:t>
            </a:r>
            <a:r>
              <a:rPr lang="tr-TR" sz="3600" dirty="0" err="1" smtClean="0"/>
              <a:t>hotspotunu</a:t>
            </a:r>
            <a:r>
              <a:rPr lang="tr-TR" sz="3600" dirty="0" smtClean="0"/>
              <a:t> (kişisel erişim noktasını) açıp tabletini </a:t>
            </a:r>
            <a:r>
              <a:rPr lang="tr-TR" sz="3600" dirty="0" err="1" smtClean="0"/>
              <a:t>wifi</a:t>
            </a:r>
            <a:r>
              <a:rPr lang="tr-TR" sz="3600" dirty="0" smtClean="0"/>
              <a:t> üzerinden internete bağlayabilir. </a:t>
            </a:r>
            <a:endParaRPr lang="tr-TR" sz="36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Soru: Tabletteki değerlendirme formları ile EK-3 ve EK-4 formlarındaki madde numaraları aynı mıdır? </a:t>
            </a:r>
            <a:endParaRPr lang="tr-TR" dirty="0"/>
          </a:p>
        </p:txBody>
      </p:sp>
      <p:sp>
        <p:nvSpPr>
          <p:cNvPr id="3" name="2 İçerik Yer Tutucusu"/>
          <p:cNvSpPr>
            <a:spLocks noGrp="1"/>
          </p:cNvSpPr>
          <p:nvPr>
            <p:ph idx="1"/>
          </p:nvPr>
        </p:nvSpPr>
        <p:spPr/>
        <p:txBody>
          <a:bodyPr/>
          <a:lstStyle/>
          <a:p>
            <a:r>
              <a:rPr lang="tr-TR" sz="3600" dirty="0" smtClean="0"/>
              <a:t>Cevap: EK-3 ve EK-4 formlarındaki madde numaraları tabletteki madde numaraları aynıdır.</a:t>
            </a:r>
            <a:endParaRPr lang="tr-TR" sz="36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Soru: Tablette kursiyer fotoğrafı nasıl çekilmelidir? </a:t>
            </a:r>
            <a:endParaRPr lang="tr-TR" dirty="0"/>
          </a:p>
        </p:txBody>
      </p:sp>
      <p:sp>
        <p:nvSpPr>
          <p:cNvPr id="3" name="2 İçerik Yer Tutucusu"/>
          <p:cNvSpPr>
            <a:spLocks noGrp="1"/>
          </p:cNvSpPr>
          <p:nvPr>
            <p:ph idx="1"/>
          </p:nvPr>
        </p:nvSpPr>
        <p:spPr/>
        <p:txBody>
          <a:bodyPr>
            <a:normAutofit/>
          </a:bodyPr>
          <a:lstStyle/>
          <a:p>
            <a:r>
              <a:rPr lang="tr-TR" sz="3600" dirty="0" smtClean="0"/>
              <a:t>Cevap: Kursiyerin fotoğrafı yüz kısmının tam cepheden anlaşılacağı biçimde vesikalık şeklinde çekilmelidir. </a:t>
            </a:r>
            <a:endParaRPr lang="tr-TR" sz="36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Soru: Kursiyer fotoğraflarının tablette görünmemesi durumunda ne yapılmalıdır? </a:t>
            </a:r>
            <a:endParaRPr lang="tr-TR" dirty="0"/>
          </a:p>
        </p:txBody>
      </p:sp>
      <p:sp>
        <p:nvSpPr>
          <p:cNvPr id="3" name="2 İçerik Yer Tutucusu"/>
          <p:cNvSpPr>
            <a:spLocks noGrp="1"/>
          </p:cNvSpPr>
          <p:nvPr>
            <p:ph idx="1"/>
          </p:nvPr>
        </p:nvSpPr>
        <p:spPr/>
        <p:txBody>
          <a:bodyPr>
            <a:normAutofit/>
          </a:bodyPr>
          <a:lstStyle/>
          <a:p>
            <a:r>
              <a:rPr lang="tr-TR" sz="3600" dirty="0" smtClean="0"/>
              <a:t>Cevap: Plaka sorgulandıktan sonra kursiyer fotoğraflarının hepsi uygulamaya yüklenecektir. Eğer herhangi bir sebepten dolayı görüntülenmezse tableti internete bağlandığında kursiyer listesi tekrar görüntülenebilir.</a:t>
            </a:r>
            <a:endParaRPr lang="tr-TR"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6208542" y="1035477"/>
            <a:ext cx="5881255" cy="4401205"/>
          </a:xfrm>
          <a:prstGeom prst="rect">
            <a:avLst/>
          </a:prstGeom>
          <a:noFill/>
        </p:spPr>
        <p:txBody>
          <a:bodyPr wrap="square" rtlCol="0">
            <a:spAutoFit/>
          </a:bodyPr>
          <a:lstStyle/>
          <a:p>
            <a:r>
              <a:rPr lang="tr-TR" sz="4000" dirty="0" smtClean="0"/>
              <a:t>Uygulama açıldığında klavye girişlerinin düzgün yapılabilmesi için Ayarlar</a:t>
            </a:r>
            <a:r>
              <a:rPr lang="tr-TR" sz="4000" dirty="0" smtClean="0">
                <a:sym typeface="Wingdings" panose="05000000000000000000" pitchFamily="2" charset="2"/>
              </a:rPr>
              <a:t>Dil ve giriş sekmesinde ki ETAB Klavye seçeneğinin işareti kaldırılmış olmalıdır. </a:t>
            </a:r>
            <a:endParaRPr lang="tr-TR" sz="4000" dirty="0"/>
          </a:p>
        </p:txBody>
      </p:sp>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1323753"/>
            <a:ext cx="6119446" cy="3824654"/>
          </a:xfrm>
          <a:prstGeom prst="rect">
            <a:avLst/>
          </a:prstGeom>
        </p:spPr>
      </p:pic>
    </p:spTree>
    <p:extLst>
      <p:ext uri="{BB962C8B-B14F-4D97-AF65-F5344CB8AC3E}">
        <p14:creationId xmlns="" xmlns:p14="http://schemas.microsoft.com/office/powerpoint/2010/main" val="23830918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8200" y="785255"/>
            <a:ext cx="10515600" cy="1743761"/>
          </a:xfrm>
        </p:spPr>
        <p:txBody>
          <a:bodyPr>
            <a:normAutofit/>
          </a:bodyPr>
          <a:lstStyle/>
          <a:p>
            <a:r>
              <a:rPr lang="tr-TR" sz="3600" dirty="0" smtClean="0"/>
              <a:t>Soru: Tablet üzerinde herhangi bir adayın fotoğrafının çekilmesi esnasında diğer kursiyer fotoğraflarının kaybolması durumunda ne yapılmalıdır? </a:t>
            </a:r>
            <a:endParaRPr lang="tr-TR" sz="3600" dirty="0"/>
          </a:p>
        </p:txBody>
      </p:sp>
      <p:sp>
        <p:nvSpPr>
          <p:cNvPr id="3" name="2 İçerik Yer Tutucusu"/>
          <p:cNvSpPr>
            <a:spLocks noGrp="1"/>
          </p:cNvSpPr>
          <p:nvPr>
            <p:ph idx="1"/>
          </p:nvPr>
        </p:nvSpPr>
        <p:spPr>
          <a:xfrm>
            <a:off x="838200" y="2397211"/>
            <a:ext cx="10515600" cy="3779751"/>
          </a:xfrm>
        </p:spPr>
        <p:txBody>
          <a:bodyPr/>
          <a:lstStyle/>
          <a:p>
            <a:r>
              <a:rPr lang="tr-TR" dirty="0" smtClean="0"/>
              <a:t>Cevap: Kursiyerin fotoğrafının kaybolması diye bir şey söz konusu değildir. Sayfanın yenilendiğinde veya internet bağlantısı yapıldığında kursiyerlerin fotoğrafları sisteme yüklenecektir. </a:t>
            </a:r>
            <a:endParaRPr lang="tr-T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09600" y="704088"/>
            <a:ext cx="10972800" cy="2319198"/>
          </a:xfrm>
        </p:spPr>
        <p:txBody>
          <a:bodyPr>
            <a:normAutofit fontScale="90000"/>
          </a:bodyPr>
          <a:lstStyle/>
          <a:p>
            <a:r>
              <a:rPr lang="tr-TR" dirty="0" smtClean="0"/>
              <a:t>Soru: Kursiyerin tabletteki fotoğrafı ile komisyonun çekmiş olduğu fotoğraf karşılaştırılıyor mu? </a:t>
            </a:r>
            <a:endParaRPr lang="tr-TR" dirty="0"/>
          </a:p>
        </p:txBody>
      </p:sp>
      <p:sp>
        <p:nvSpPr>
          <p:cNvPr id="3" name="2 İçerik Yer Tutucusu"/>
          <p:cNvSpPr>
            <a:spLocks noGrp="1"/>
          </p:cNvSpPr>
          <p:nvPr>
            <p:ph idx="1"/>
          </p:nvPr>
        </p:nvSpPr>
        <p:spPr>
          <a:xfrm>
            <a:off x="609600" y="3122140"/>
            <a:ext cx="10972800" cy="3202459"/>
          </a:xfrm>
        </p:spPr>
        <p:txBody>
          <a:bodyPr/>
          <a:lstStyle/>
          <a:p>
            <a:r>
              <a:rPr lang="tr-TR" sz="3600" dirty="0" smtClean="0"/>
              <a:t>Cevap: Çekilen kursiyer fotoğrafları ile tablet üzerindeki kursiyer fotoğrafları Bakanlığımızca karşılaştırılmaktadır. </a:t>
            </a:r>
            <a:endParaRPr lang="tr-TR" sz="36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8200" y="365125"/>
            <a:ext cx="10515600" cy="2238032"/>
          </a:xfrm>
        </p:spPr>
        <p:txBody>
          <a:bodyPr>
            <a:normAutofit fontScale="90000"/>
          </a:bodyPr>
          <a:lstStyle/>
          <a:p>
            <a:r>
              <a:rPr lang="tr-TR" dirty="0" smtClean="0"/>
              <a:t>Soru: Komisyonların birden fazla araçla sınav yapması durumunda nasıl bir işlem yapılması gerekir? </a:t>
            </a:r>
            <a:endParaRPr lang="tr-TR" dirty="0"/>
          </a:p>
        </p:txBody>
      </p:sp>
      <p:sp>
        <p:nvSpPr>
          <p:cNvPr id="3" name="2 İçerik Yer Tutucusu"/>
          <p:cNvSpPr>
            <a:spLocks noGrp="1"/>
          </p:cNvSpPr>
          <p:nvPr>
            <p:ph idx="1"/>
          </p:nvPr>
        </p:nvSpPr>
        <p:spPr>
          <a:xfrm>
            <a:off x="838200" y="2751437"/>
            <a:ext cx="10515600" cy="3987114"/>
          </a:xfrm>
        </p:spPr>
        <p:txBody>
          <a:bodyPr>
            <a:noAutofit/>
          </a:bodyPr>
          <a:lstStyle/>
          <a:p>
            <a:r>
              <a:rPr lang="tr-TR" sz="3200" dirty="0" smtClean="0"/>
              <a:t>Cevap: İlk araç kurumda sorgulandıktan sonra ve sahada </a:t>
            </a:r>
            <a:r>
              <a:rPr lang="tr-TR" sz="3200" dirty="0" err="1" smtClean="0"/>
              <a:t>değelendirmesi</a:t>
            </a:r>
            <a:r>
              <a:rPr lang="tr-TR" sz="3200" dirty="0" smtClean="0"/>
              <a:t> bittikten sonra tabletin yeniden internete bağlanıp ilk araçtaki kursiyer sonuçlarını göndermek için ‘’Sonuçları Gönder’’e tıklanmalı eğer sonuçlar başarılı bir şekilde gönderildi ise sayfada belirecek ‘’Çıkış Düğmesi’’ne tıklandıktan sonra araç plakası sorgulama ekranına geçilecektir. Buradan ikinci aracın plakası girilerek yeni kursiyer listesi çekilebilir. </a:t>
            </a:r>
            <a:endParaRPr lang="tr-TR" sz="32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Soru: Tablet sisteminin kilitlenmesi veya durması durumunda ne yapılmalıdır? </a:t>
            </a:r>
            <a:endParaRPr lang="tr-TR" dirty="0"/>
          </a:p>
        </p:txBody>
      </p:sp>
      <p:sp>
        <p:nvSpPr>
          <p:cNvPr id="3" name="2 İçerik Yer Tutucusu"/>
          <p:cNvSpPr>
            <a:spLocks noGrp="1"/>
          </p:cNvSpPr>
          <p:nvPr>
            <p:ph idx="1"/>
          </p:nvPr>
        </p:nvSpPr>
        <p:spPr/>
        <p:txBody>
          <a:bodyPr>
            <a:normAutofit/>
          </a:bodyPr>
          <a:lstStyle/>
          <a:p>
            <a:r>
              <a:rPr lang="tr-TR" sz="3600" dirty="0" smtClean="0"/>
              <a:t>Cevap: Böyle bir durumun olması oldukça düşük bir ihtimaldir. Eğer karşılaşılırsa uygulama kapatılmalı ve tablet internete bağlandıktan sonra tekrar giriş yapılmalı ve sorgulama işlemi yapıldıktan sonra değerlendirmeye devam edilmelidir. </a:t>
            </a:r>
            <a:endParaRPr lang="tr-TR" sz="36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8200" y="365125"/>
            <a:ext cx="10515600" cy="2023848"/>
          </a:xfrm>
        </p:spPr>
        <p:txBody>
          <a:bodyPr>
            <a:normAutofit fontScale="90000"/>
          </a:bodyPr>
          <a:lstStyle/>
          <a:p>
            <a:r>
              <a:rPr lang="tr-TR" dirty="0" smtClean="0"/>
              <a:t>Soru: Kursiyerin değerlendirme işlemi tamamlandıktan sonra sonuç ekranındaki not kısmının doldurulması zorunlu mudur? </a:t>
            </a:r>
            <a:endParaRPr lang="tr-TR" dirty="0"/>
          </a:p>
        </p:txBody>
      </p:sp>
      <p:sp>
        <p:nvSpPr>
          <p:cNvPr id="3" name="2 İçerik Yer Tutucusu"/>
          <p:cNvSpPr>
            <a:spLocks noGrp="1"/>
          </p:cNvSpPr>
          <p:nvPr>
            <p:ph idx="1"/>
          </p:nvPr>
        </p:nvSpPr>
        <p:spPr>
          <a:xfrm>
            <a:off x="838200" y="2809103"/>
            <a:ext cx="10515600" cy="3367860"/>
          </a:xfrm>
        </p:spPr>
        <p:txBody>
          <a:bodyPr>
            <a:normAutofit/>
          </a:bodyPr>
          <a:lstStyle/>
          <a:p>
            <a:r>
              <a:rPr lang="tr-TR" sz="3600" dirty="0" smtClean="0"/>
              <a:t>Cevap: Not/açıklama alanına sınav esnasında karşılaşılan bir sorunla ilgili açıklama yazılabilmekle birlikte,  bu alanın doldurulması görevlinin inisiyatifindedir, zorunlu değildir. </a:t>
            </a:r>
            <a:endParaRPr lang="tr-TR" sz="36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Soru: Tablet sınavı yapılırken sehven hata yapılması durumunda ne yapılmalıdır? </a:t>
            </a:r>
            <a:endParaRPr lang="tr-TR" dirty="0"/>
          </a:p>
        </p:txBody>
      </p:sp>
      <p:sp>
        <p:nvSpPr>
          <p:cNvPr id="3" name="2 İçerik Yer Tutucusu"/>
          <p:cNvSpPr>
            <a:spLocks noGrp="1"/>
          </p:cNvSpPr>
          <p:nvPr>
            <p:ph idx="1"/>
          </p:nvPr>
        </p:nvSpPr>
        <p:spPr>
          <a:xfrm>
            <a:off x="609600" y="2388972"/>
            <a:ext cx="10972800" cy="3935627"/>
          </a:xfrm>
        </p:spPr>
        <p:txBody>
          <a:bodyPr>
            <a:normAutofit/>
          </a:bodyPr>
          <a:lstStyle/>
          <a:p>
            <a:r>
              <a:rPr lang="tr-TR" sz="3600" dirty="0" smtClean="0"/>
              <a:t>Cevap: Modüldeki tablet sınav tutanağı doldurularak sınava kalındığı yerden devam edilmelidir. Ayrıca ilçe tarafından tablet@</a:t>
            </a:r>
            <a:r>
              <a:rPr lang="tr-TR" sz="3600" dirty="0" err="1" smtClean="0"/>
              <a:t>meb</a:t>
            </a:r>
            <a:r>
              <a:rPr lang="tr-TR" sz="3600" dirty="0" smtClean="0"/>
              <a:t>.gov.tr adresine mail gönderilmelidir. </a:t>
            </a:r>
            <a:endParaRPr lang="tr-TR" sz="36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Soru: Değerlendirme yapılan kursiyerin sonucu ne zaman gönderilmelidir? </a:t>
            </a:r>
            <a:endParaRPr lang="tr-TR" dirty="0"/>
          </a:p>
        </p:txBody>
      </p:sp>
      <p:sp>
        <p:nvSpPr>
          <p:cNvPr id="3" name="2 İçerik Yer Tutucusu"/>
          <p:cNvSpPr>
            <a:spLocks noGrp="1"/>
          </p:cNvSpPr>
          <p:nvPr>
            <p:ph idx="1"/>
          </p:nvPr>
        </p:nvSpPr>
        <p:spPr/>
        <p:txBody>
          <a:bodyPr>
            <a:normAutofit/>
          </a:bodyPr>
          <a:lstStyle/>
          <a:p>
            <a:r>
              <a:rPr lang="tr-TR" sz="3600" dirty="0" smtClean="0"/>
              <a:t>Cevap: Eğer tablet internete sürekli bağlı ise kursiyerler değerlendirildikçe uygulama, sonuçları teker teker gönderecektir. Eğer tablet internete sürekli bağlı değilse önce tablet internete bağlanmalı ve kursiyerler ekranından “Sonuçları Gönder” düğmesine tıklanarak gönderim işlemi tamamlanılmalıdır.</a:t>
            </a:r>
            <a:endParaRPr lang="tr-TR" sz="36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Soru: Sınav sonuçlarının gönderilmesi ne zaman ve nasıl kontrol edilmelidir?</a:t>
            </a:r>
            <a:endParaRPr lang="tr-TR" dirty="0"/>
          </a:p>
        </p:txBody>
      </p:sp>
      <p:sp>
        <p:nvSpPr>
          <p:cNvPr id="3" name="2 İçerik Yer Tutucusu"/>
          <p:cNvSpPr>
            <a:spLocks noGrp="1"/>
          </p:cNvSpPr>
          <p:nvPr>
            <p:ph idx="1"/>
          </p:nvPr>
        </p:nvSpPr>
        <p:spPr/>
        <p:txBody>
          <a:bodyPr>
            <a:noAutofit/>
          </a:bodyPr>
          <a:lstStyle/>
          <a:p>
            <a:r>
              <a:rPr lang="tr-TR" sz="3600" dirty="0" smtClean="0"/>
              <a:t>Cevap: Kursiyerlerin sonuç/sonuçları gönderildikten sonra her bir kursiyerin fotoğrafının sol üst köşesinde yer alan kırmızı çarpı işareti yeşil tik işaretine dönecektir. Buradan hangi kursiyerlerin sonuçlarının sisteme gönderildiği takip edilebilir. Eğer tüm sonuçlar sisteme gönderildi ise kursiyerler ekranının sağ üst köşesinde yer alan “Sonuçları Gönder” düğmesinin yerine “Çıkış” düğmesi görülecektir. </a:t>
            </a:r>
            <a:endParaRPr lang="tr-TR" sz="36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Bu sunuda Özel Öğretim Kurumları Genel Müdürlüğü </a:t>
            </a:r>
          </a:p>
          <a:p>
            <a:pPr>
              <a:buNone/>
            </a:pPr>
            <a:r>
              <a:rPr lang="tr-TR" dirty="0" smtClean="0"/>
              <a:t>   Trafik ve Sürücü Eğitimi Daire Başkanlığının MEBDUS uygulaması ile ilgili bilgiler kullanılmıştır.</a:t>
            </a:r>
            <a:endParaRPr lang="tr-T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smtClean="0"/>
          </a:p>
          <a:p>
            <a:endParaRPr lang="tr-TR" dirty="0" smtClean="0"/>
          </a:p>
          <a:p>
            <a:endParaRPr lang="tr-TR" dirty="0" smtClean="0"/>
          </a:p>
          <a:p>
            <a:endParaRPr lang="tr-TR" dirty="0" smtClean="0"/>
          </a:p>
          <a:p>
            <a:pPr algn="ctr">
              <a:buNone/>
            </a:pPr>
            <a:r>
              <a:rPr lang="tr-TR" dirty="0" smtClean="0"/>
              <a:t>Teşekkürler</a:t>
            </a:r>
          </a:p>
          <a:p>
            <a:pPr algn="ctr">
              <a:buNone/>
            </a:pPr>
            <a:r>
              <a:rPr lang="tr-TR" dirty="0" smtClean="0"/>
              <a:t>Ahmet Melik GÜL</a:t>
            </a:r>
          </a:p>
          <a:p>
            <a:pPr algn="ctr"/>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6208542" y="1035477"/>
            <a:ext cx="5881255" cy="5060523"/>
          </a:xfrm>
          <a:prstGeom prst="rect">
            <a:avLst/>
          </a:prstGeom>
          <a:noFill/>
        </p:spPr>
        <p:txBody>
          <a:bodyPr wrap="square" rtlCol="0">
            <a:spAutoFit/>
          </a:bodyPr>
          <a:lstStyle/>
          <a:p>
            <a:r>
              <a:rPr lang="tr-TR" sz="4000" dirty="0" smtClean="0"/>
              <a:t>Uygulama açıldığında değerlendirme sırasında ekranın 30dk boyunca kapanmaması isteniyorsa Ayarlar</a:t>
            </a:r>
            <a:r>
              <a:rPr lang="tr-TR" sz="4000" dirty="0" smtClean="0">
                <a:sym typeface="Wingdings" panose="05000000000000000000" pitchFamily="2" charset="2"/>
              </a:rPr>
              <a:t></a:t>
            </a:r>
            <a:r>
              <a:rPr lang="tr-TR" sz="4000" smtClean="0">
                <a:sym typeface="Wingdings" panose="05000000000000000000" pitchFamily="2" charset="2"/>
              </a:rPr>
              <a:t>Ekran sekmesindeki </a:t>
            </a:r>
            <a:r>
              <a:rPr lang="tr-TR" sz="4000" dirty="0" smtClean="0">
                <a:sym typeface="Wingdings" panose="05000000000000000000" pitchFamily="2" charset="2"/>
              </a:rPr>
              <a:t>Uyku seçeneği 30 dk olarak ayarlanmış olmalıdır.</a:t>
            </a:r>
            <a:endParaRPr lang="tr-TR" sz="4000" dirty="0"/>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2523" y="1345011"/>
            <a:ext cx="6051417" cy="3782136"/>
          </a:xfrm>
          <a:prstGeom prst="rect">
            <a:avLst/>
          </a:prstGeom>
        </p:spPr>
      </p:pic>
    </p:spTree>
    <p:extLst>
      <p:ext uri="{BB962C8B-B14F-4D97-AF65-F5344CB8AC3E}">
        <p14:creationId xmlns="" xmlns:p14="http://schemas.microsoft.com/office/powerpoint/2010/main" val="22142780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5912426" y="1454724"/>
            <a:ext cx="5881255" cy="3170099"/>
          </a:xfrm>
          <a:prstGeom prst="rect">
            <a:avLst/>
          </a:prstGeom>
          <a:noFill/>
        </p:spPr>
        <p:txBody>
          <a:bodyPr wrap="square" rtlCol="0">
            <a:spAutoFit/>
          </a:bodyPr>
          <a:lstStyle/>
          <a:p>
            <a:r>
              <a:rPr lang="tr-TR" sz="4000" dirty="0"/>
              <a:t>Uygulamayı açtığınızda Güncelleme penceresi açılacak ve güncellemek isteyip istemediğinizi soracak.</a:t>
            </a:r>
          </a:p>
        </p:txBody>
      </p:sp>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31077" y="0"/>
            <a:ext cx="4286250" cy="6858000"/>
          </a:xfrm>
          <a:prstGeom prst="rect">
            <a:avLst/>
          </a:prstGeom>
        </p:spPr>
      </p:pic>
    </p:spTree>
    <p:extLst>
      <p:ext uri="{BB962C8B-B14F-4D97-AF65-F5344CB8AC3E}">
        <p14:creationId xmlns="" xmlns:p14="http://schemas.microsoft.com/office/powerpoint/2010/main" val="24092512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5912426" y="1454724"/>
            <a:ext cx="5881255" cy="4401205"/>
          </a:xfrm>
          <a:prstGeom prst="rect">
            <a:avLst/>
          </a:prstGeom>
          <a:noFill/>
        </p:spPr>
        <p:txBody>
          <a:bodyPr wrap="square" rtlCol="0">
            <a:spAutoFit/>
          </a:bodyPr>
          <a:lstStyle/>
          <a:p>
            <a:r>
              <a:rPr lang="tr-TR" sz="4000" dirty="0"/>
              <a:t>Daha Sonra dediğinizde ise bir Uyarı penceresi açılacak ve Yeni bir sürüm olduğu için artık bu uygulamayı kullanamazsınız! diyecek ve Tamam dedikten sonra uygulamayı kapatacak.</a:t>
            </a:r>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04740" y="0"/>
            <a:ext cx="3774136" cy="6858000"/>
          </a:xfrm>
          <a:prstGeom prst="rect">
            <a:avLst/>
          </a:prstGeom>
        </p:spPr>
      </p:pic>
    </p:spTree>
    <p:extLst>
      <p:ext uri="{BB962C8B-B14F-4D97-AF65-F5344CB8AC3E}">
        <p14:creationId xmlns="" xmlns:p14="http://schemas.microsoft.com/office/powerpoint/2010/main" val="27526373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5016132" y="1004935"/>
            <a:ext cx="6880121" cy="5016758"/>
          </a:xfrm>
          <a:prstGeom prst="rect">
            <a:avLst/>
          </a:prstGeom>
          <a:noFill/>
        </p:spPr>
        <p:txBody>
          <a:bodyPr wrap="square" rtlCol="0">
            <a:spAutoFit/>
          </a:bodyPr>
          <a:lstStyle/>
          <a:p>
            <a:pPr marL="571500" indent="-571500">
              <a:buFont typeface="Arial" panose="020B0604020202020204" pitchFamily="34" charset="0"/>
              <a:buChar char="•"/>
            </a:pPr>
            <a:r>
              <a:rPr lang="tr-TR" sz="4000" dirty="0"/>
              <a:t>Güncelleme penceresinde Evet dediğinizde ise güncelleme işlemi için bir sonra ki aşamaya geçecek.</a:t>
            </a:r>
          </a:p>
          <a:p>
            <a:pPr marL="571500" indent="-571500">
              <a:buFont typeface="Arial" panose="020B0604020202020204" pitchFamily="34" charset="0"/>
              <a:buChar char="•"/>
            </a:pPr>
            <a:r>
              <a:rPr lang="tr-TR" sz="4000" dirty="0"/>
              <a:t>Uygulamanın son sürümünü sunucudan indirecek ve indirme durumunu ekranda yüzdelik olarak gösterecek.</a:t>
            </a:r>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04329" y="0"/>
            <a:ext cx="4286250" cy="6858000"/>
          </a:xfrm>
          <a:prstGeom prst="rect">
            <a:avLst/>
          </a:prstGeom>
        </p:spPr>
      </p:pic>
    </p:spTree>
    <p:extLst>
      <p:ext uri="{BB962C8B-B14F-4D97-AF65-F5344CB8AC3E}">
        <p14:creationId xmlns="" xmlns:p14="http://schemas.microsoft.com/office/powerpoint/2010/main" val="2385628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5912426" y="1454724"/>
            <a:ext cx="5881255" cy="5016758"/>
          </a:xfrm>
          <a:prstGeom prst="rect">
            <a:avLst/>
          </a:prstGeom>
          <a:noFill/>
        </p:spPr>
        <p:txBody>
          <a:bodyPr wrap="square" rtlCol="0">
            <a:spAutoFit/>
          </a:bodyPr>
          <a:lstStyle/>
          <a:p>
            <a:pPr marL="571500" indent="-571500">
              <a:buFont typeface="Arial" panose="020B0604020202020204" pitchFamily="34" charset="0"/>
              <a:buChar char="•"/>
            </a:pPr>
            <a:r>
              <a:rPr lang="tr-TR" sz="4000" dirty="0"/>
              <a:t>Uygulama cihaza indiğinde ise indirilen uygulama dosyasını kurulum için açacak</a:t>
            </a:r>
            <a:r>
              <a:rPr lang="tr-TR" sz="4000" dirty="0" smtClean="0"/>
              <a:t>.</a:t>
            </a:r>
          </a:p>
          <a:p>
            <a:pPr marL="571500" indent="-571500">
              <a:buFont typeface="Arial" panose="020B0604020202020204" pitchFamily="34" charset="0"/>
              <a:buChar char="•"/>
            </a:pPr>
            <a:r>
              <a:rPr lang="tr-TR" sz="4000" dirty="0"/>
              <a:t>Yükle dendikten sonra yükleme işlemi yapılacak.</a:t>
            </a:r>
          </a:p>
          <a:p>
            <a:endParaRPr lang="tr-TR" sz="4000" dirty="0"/>
          </a:p>
        </p:txBody>
      </p:sp>
      <p:pic>
        <p:nvPicPr>
          <p:cNvPr id="4" name="Picture 3"/>
          <p:cNvPicPr>
            <a:picLocks noChangeAspect="1"/>
          </p:cNvPicPr>
          <p:nvPr/>
        </p:nvPicPr>
        <p:blipFill>
          <a:blip r:embed="rId2"/>
          <a:stretch>
            <a:fillRect/>
          </a:stretch>
        </p:blipFill>
        <p:spPr>
          <a:xfrm>
            <a:off x="154798" y="94312"/>
            <a:ext cx="5401717" cy="6763688"/>
          </a:xfrm>
          <a:prstGeom prst="rect">
            <a:avLst/>
          </a:prstGeom>
        </p:spPr>
      </p:pic>
    </p:spTree>
    <p:extLst>
      <p:ext uri="{BB962C8B-B14F-4D97-AF65-F5344CB8AC3E}">
        <p14:creationId xmlns="" xmlns:p14="http://schemas.microsoft.com/office/powerpoint/2010/main" val="19907494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5692</TotalTime>
  <Words>1650</Words>
  <Application>Microsoft Office PowerPoint</Application>
  <PresentationFormat>Özel</PresentationFormat>
  <Paragraphs>127</Paragraphs>
  <Slides>49</Slides>
  <Notes>0</Notes>
  <HiddenSlides>0</HiddenSlides>
  <MMClips>0</MMClips>
  <ScaleCrop>false</ScaleCrop>
  <HeadingPairs>
    <vt:vector size="4" baseType="variant">
      <vt:variant>
        <vt:lpstr>Tema</vt:lpstr>
      </vt:variant>
      <vt:variant>
        <vt:i4>1</vt:i4>
      </vt:variant>
      <vt:variant>
        <vt:lpstr>Slayt Başlıkları</vt:lpstr>
      </vt:variant>
      <vt:variant>
        <vt:i4>49</vt:i4>
      </vt:variant>
    </vt:vector>
  </HeadingPairs>
  <TitlesOfParts>
    <vt:vector size="50" baseType="lpstr">
      <vt:lpstr>Akış</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DİKKAT</vt:lpstr>
      <vt:lpstr>SIKÇA SORULAN SORULAR</vt:lpstr>
      <vt:lpstr>Soru: Cep telefonuna MEBDUS uygulamasını indirerek sınav yapabilir miyiz? </vt:lpstr>
      <vt:lpstr>Soru: Tablet uygulama sistemine hangi şifre ve parola ile girilmesi gerekir? </vt:lpstr>
      <vt:lpstr>Soru: Tablet uygulamasında Başkan ve Üye nasıl atanır? </vt:lpstr>
      <vt:lpstr>Soru: Başkan ve üye tablete plaka tanımlaması yaptıktan sonra internet ihtiyacı gerekir mi? </vt:lpstr>
      <vt:lpstr>Soru: İnternet erişim ihtiyacı gerekmesi durumunda ne yapılmalıdır? </vt:lpstr>
      <vt:lpstr>Soru: Tabletteki değerlendirme formları ile EK-3 ve EK-4 formlarındaki madde numaraları aynı mıdır? </vt:lpstr>
      <vt:lpstr>Soru: Tablette kursiyer fotoğrafı nasıl çekilmelidir? </vt:lpstr>
      <vt:lpstr>Soru: Kursiyer fotoğraflarının tablette görünmemesi durumunda ne yapılmalıdır? </vt:lpstr>
      <vt:lpstr>Soru: Tablet üzerinde herhangi bir adayın fotoğrafının çekilmesi esnasında diğer kursiyer fotoğraflarının kaybolması durumunda ne yapılmalıdır? </vt:lpstr>
      <vt:lpstr>Soru: Kursiyerin tabletteki fotoğrafı ile komisyonun çekmiş olduğu fotoğraf karşılaştırılıyor mu? </vt:lpstr>
      <vt:lpstr>Soru: Komisyonların birden fazla araçla sınav yapması durumunda nasıl bir işlem yapılması gerekir? </vt:lpstr>
      <vt:lpstr>Soru: Tablet sisteminin kilitlenmesi veya durması durumunda ne yapılmalıdır? </vt:lpstr>
      <vt:lpstr>Soru: Kursiyerin değerlendirme işlemi tamamlandıktan sonra sonuç ekranındaki not kısmının doldurulması zorunlu mudur? </vt:lpstr>
      <vt:lpstr>Soru: Tablet sınavı yapılırken sehven hata yapılması durumunda ne yapılmalıdır? </vt:lpstr>
      <vt:lpstr>Soru: Değerlendirme yapılan kursiyerin sonucu ne zaman gönderilmelidir? </vt:lpstr>
      <vt:lpstr>Soru: Sınav sonuçlarının gönderilmesi ne zaman ve nasıl kontrol edilmelidir?</vt:lpstr>
      <vt:lpstr>Slayt 48</vt:lpstr>
      <vt:lpstr>Slayt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Veysel PERÇİN</dc:creator>
  <cp:lastModifiedBy>AMG</cp:lastModifiedBy>
  <cp:revision>38</cp:revision>
  <dcterms:created xsi:type="dcterms:W3CDTF">2018-01-26T08:03:59Z</dcterms:created>
  <dcterms:modified xsi:type="dcterms:W3CDTF">2018-04-25T10:58:18Z</dcterms:modified>
</cp:coreProperties>
</file>